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23" r:id="rId2"/>
    <p:sldId id="332" r:id="rId3"/>
    <p:sldId id="338" r:id="rId4"/>
    <p:sldId id="316" r:id="rId5"/>
    <p:sldId id="352" r:id="rId6"/>
    <p:sldId id="354" r:id="rId7"/>
    <p:sldId id="258" r:id="rId8"/>
    <p:sldId id="355" r:id="rId9"/>
    <p:sldId id="356" r:id="rId10"/>
    <p:sldId id="357" r:id="rId11"/>
    <p:sldId id="350" r:id="rId12"/>
    <p:sldId id="371" r:id="rId13"/>
    <p:sldId id="341" r:id="rId14"/>
    <p:sldId id="359" r:id="rId15"/>
    <p:sldId id="360" r:id="rId16"/>
    <p:sldId id="270" r:id="rId17"/>
    <p:sldId id="361" r:id="rId18"/>
    <p:sldId id="362" r:id="rId19"/>
    <p:sldId id="364" r:id="rId20"/>
    <p:sldId id="365" r:id="rId21"/>
    <p:sldId id="366" r:id="rId22"/>
    <p:sldId id="324" r:id="rId23"/>
    <p:sldId id="367" r:id="rId24"/>
    <p:sldId id="372" r:id="rId25"/>
    <p:sldId id="373" r:id="rId26"/>
    <p:sldId id="369" r:id="rId27"/>
    <p:sldId id="370" r:id="rId28"/>
    <p:sldId id="337" r:id="rId29"/>
    <p:sldId id="295" r:id="rId30"/>
    <p:sldId id="317" r:id="rId31"/>
    <p:sldId id="333" r:id="rId32"/>
    <p:sldId id="325" r:id="rId33"/>
    <p:sldId id="326" r:id="rId34"/>
    <p:sldId id="340" r:id="rId35"/>
    <p:sldId id="339" r:id="rId36"/>
    <p:sldId id="276" r:id="rId37"/>
    <p:sldId id="322" r:id="rId38"/>
    <p:sldId id="331" r:id="rId39"/>
    <p:sldId id="277" r:id="rId40"/>
    <p:sldId id="318" r:id="rId41"/>
    <p:sldId id="319" r:id="rId42"/>
    <p:sldId id="334" r:id="rId43"/>
    <p:sldId id="278" r:id="rId44"/>
    <p:sldId id="279" r:id="rId45"/>
    <p:sldId id="304" r:id="rId46"/>
    <p:sldId id="314" r:id="rId47"/>
    <p:sldId id="342" r:id="rId48"/>
    <p:sldId id="343" r:id="rId49"/>
    <p:sldId id="344" r:id="rId50"/>
    <p:sldId id="345" r:id="rId51"/>
    <p:sldId id="346" r:id="rId52"/>
    <p:sldId id="347" r:id="rId53"/>
    <p:sldId id="348" r:id="rId54"/>
    <p:sldId id="349" r:id="rId5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FF99"/>
    <a:srgbClr val="FF66FF"/>
    <a:srgbClr val="00FF00"/>
    <a:srgbClr val="DDDDDD"/>
    <a:srgbClr val="969696"/>
    <a:srgbClr val="4D4D4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327" autoAdjust="0"/>
    <p:restoredTop sz="94660"/>
  </p:normalViewPr>
  <p:slideViewPr>
    <p:cSldViewPr snapToGrid="0">
      <p:cViewPr varScale="1">
        <p:scale>
          <a:sx n="107" d="100"/>
          <a:sy n="107" d="100"/>
        </p:scale>
        <p:origin x="57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7680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7680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7680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4973738D-AC7F-4035-8409-79F01D8DFC1D}" type="slidenum">
              <a:rPr lang="en-US"/>
              <a:pPr>
                <a:defRPr/>
              </a:pPr>
              <a:t>‹#›</a:t>
            </a:fld>
            <a:endParaRPr lang="en-US"/>
          </a:p>
        </p:txBody>
      </p:sp>
    </p:spTree>
    <p:extLst>
      <p:ext uri="{BB962C8B-B14F-4D97-AF65-F5344CB8AC3E}">
        <p14:creationId xmlns:p14="http://schemas.microsoft.com/office/powerpoint/2010/main" val="400188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3072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3072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55D84315-5855-41A2-8497-9E3075BAAD26}" type="slidenum">
              <a:rPr lang="en-US"/>
              <a:pPr>
                <a:defRPr/>
              </a:pPr>
              <a:t>‹#›</a:t>
            </a:fld>
            <a:endParaRPr lang="en-US"/>
          </a:p>
        </p:txBody>
      </p:sp>
    </p:spTree>
    <p:extLst>
      <p:ext uri="{BB962C8B-B14F-4D97-AF65-F5344CB8AC3E}">
        <p14:creationId xmlns:p14="http://schemas.microsoft.com/office/powerpoint/2010/main" val="528422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E742EEC9-65F0-403A-930D-9D6576304E1D}" type="slidenum">
              <a:rPr lang="en-US" smtClean="0"/>
              <a:pPr>
                <a:defRPr/>
              </a:pPr>
              <a:t>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1818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CBA0FC0D-2784-424B-8766-B80808075644}" type="slidenum">
              <a:rPr lang="en-US">
                <a:solidFill>
                  <a:prstClr val="black"/>
                </a:solidFill>
              </a:rPr>
              <a:pPr>
                <a:defRPr/>
              </a:pPr>
              <a:t>12</a:t>
            </a:fld>
            <a:endParaRPr lang="en-US">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22389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D840429-FE41-48F2-B3DC-485DBA06174C}" type="slidenum">
              <a:rPr lang="en-US">
                <a:solidFill>
                  <a:prstClr val="black"/>
                </a:solidFill>
              </a:rPr>
              <a:pPr>
                <a:defRPr/>
              </a:pPr>
              <a:t>14</a:t>
            </a:fld>
            <a:endParaRPr lang="en-US">
              <a:solidFill>
                <a:prstClr val="black"/>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3956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5230B11C-8A39-40ED-A699-26EF86A83517}" type="slidenum">
              <a:rPr lang="en-US">
                <a:solidFill>
                  <a:prstClr val="black"/>
                </a:solidFill>
              </a:rPr>
              <a:pPr>
                <a:defRPr/>
              </a:pPr>
              <a:t>15</a:t>
            </a:fld>
            <a:endParaRPr lang="en-US">
              <a:solidFill>
                <a:prstClr val="black"/>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9803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0DF6A5F-8BBF-4593-93EC-ED12C674D7E0}" type="slidenum">
              <a:rPr lang="en-US" smtClean="0"/>
              <a:pPr>
                <a:defRPr/>
              </a:pPr>
              <a:t>16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3259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0DF6A5F-8BBF-4593-93EC-ED12C674D7E0}" type="slidenum">
              <a:rPr lang="en-US" smtClean="0"/>
              <a:pPr>
                <a:defRPr/>
              </a:pPr>
              <a:t>17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95567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127A42EA-E7FF-4249-A316-34CE859C4292}" type="slidenum">
              <a:rPr lang="en-US">
                <a:solidFill>
                  <a:prstClr val="black"/>
                </a:solidFill>
              </a:rPr>
              <a:pPr>
                <a:defRPr/>
              </a:pPr>
              <a:t>18</a:t>
            </a:fld>
            <a:endParaRPr lang="en-US">
              <a:solidFill>
                <a:prstClr val="black"/>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07461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127A42EA-E7FF-4249-A316-34CE859C4292}" type="slidenum">
              <a:rPr lang="en-US">
                <a:solidFill>
                  <a:prstClr val="black"/>
                </a:solidFill>
              </a:rPr>
              <a:pPr>
                <a:defRPr/>
              </a:pPr>
              <a:t>19</a:t>
            </a:fld>
            <a:endParaRPr lang="en-US">
              <a:solidFill>
                <a:prstClr val="black"/>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89731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1003B339-BCAA-42DE-B188-01A5B106BA97}" type="slidenum">
              <a:rPr lang="en-US">
                <a:solidFill>
                  <a:prstClr val="black"/>
                </a:solidFill>
              </a:rPr>
              <a:pPr>
                <a:defRPr/>
              </a:pPr>
              <a:t>20</a:t>
            </a:fld>
            <a:endParaRPr lang="en-US">
              <a:solidFill>
                <a:prstClr val="black"/>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677404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99BC0564-C9E4-4152-945C-5BEFD2CF1519}" type="slidenum">
              <a:rPr lang="en-US">
                <a:solidFill>
                  <a:prstClr val="black"/>
                </a:solidFill>
              </a:rPr>
              <a:pPr>
                <a:defRPr/>
              </a:pPr>
              <a:t>21</a:t>
            </a:fld>
            <a:endParaRPr lang="en-US">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89749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181928B9-8FCC-483A-BE83-2CEBB90F4E75}" type="slidenum">
              <a:rPr lang="en-US" smtClean="0"/>
              <a:pPr>
                <a:defRPr/>
              </a:pPr>
              <a:t>22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255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14C45613-EC35-4F59-AC62-F351F2A46BC4}" type="slidenum">
              <a:rPr lang="en-US" smtClean="0"/>
              <a:pPr>
                <a:defRPr/>
              </a:pPr>
              <a:t>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20463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2FCC9971-4C66-45AC-B7C7-CAB296861CDC}" type="slidenum">
              <a:rPr lang="en-US">
                <a:solidFill>
                  <a:prstClr val="black"/>
                </a:solidFill>
              </a:rPr>
              <a:pPr>
                <a:defRPr/>
              </a:pPr>
              <a:t>23</a:t>
            </a:fld>
            <a:endParaRPr lang="en-US">
              <a:solidFill>
                <a:prstClr val="black"/>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62152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AF5B0303-5225-4925-85E1-ED7699F45ECD}" type="slidenum">
              <a:rPr lang="en-US">
                <a:solidFill>
                  <a:prstClr val="black"/>
                </a:solidFill>
              </a:rPr>
              <a:pPr>
                <a:defRPr/>
              </a:pPr>
              <a:t>24</a:t>
            </a:fld>
            <a:endParaRPr lang="en-US">
              <a:solidFill>
                <a:prstClr val="black"/>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994080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1690BD34-7DEF-4F6E-8993-467EE86BFFF9}" type="slidenum">
              <a:rPr lang="en-US">
                <a:solidFill>
                  <a:prstClr val="black"/>
                </a:solidFill>
              </a:rPr>
              <a:pPr>
                <a:defRPr/>
              </a:pPr>
              <a:t>26</a:t>
            </a:fld>
            <a:endParaRPr lang="en-US">
              <a:solidFill>
                <a:prstClr val="black"/>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205423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CBA0FC0D-2784-424B-8766-B80808075644}" type="slidenum">
              <a:rPr lang="en-US">
                <a:solidFill>
                  <a:prstClr val="black"/>
                </a:solidFill>
              </a:rPr>
              <a:pPr>
                <a:defRPr/>
              </a:pPr>
              <a:t>27</a:t>
            </a:fld>
            <a:endParaRPr lang="en-US">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25209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110F4E50-FB68-4A64-88AE-B40567CE8311}" type="slidenum">
              <a:rPr lang="en-US" smtClean="0"/>
              <a:pPr>
                <a:defRPr/>
              </a:pPr>
              <a:t>29</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51966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85148689-34AF-43F9-B7CF-D45ECC73D0DE}" type="slidenum">
              <a:rPr lang="en-US" smtClean="0"/>
              <a:pPr>
                <a:defRPr/>
              </a:pPr>
              <a:t>30</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42467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A9CAD429-505D-44D3-A585-96DDFBD94E74}" type="slidenum">
              <a:rPr lang="en-US" smtClean="0"/>
              <a:pPr>
                <a:defRPr/>
              </a:pPr>
              <a:t>31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41322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EF39B77F-76C5-4B34-81BC-8E083627AE20}" type="slidenum">
              <a:rPr lang="en-US" smtClean="0"/>
              <a:pPr>
                <a:defRPr/>
              </a:pPr>
              <a:t>36</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67064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FC46957B-0CA5-45D2-987C-0FD29BDC8F8D}" type="slidenum">
              <a:rPr lang="en-US" smtClean="0"/>
              <a:pPr>
                <a:defRPr/>
              </a:pPr>
              <a:t>37</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19449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D1C22730-6EF7-4B71-9EA9-614A6DAC0C0C}" type="slidenum">
              <a:rPr lang="en-US" smtClean="0"/>
              <a:pPr>
                <a:defRPr/>
              </a:pPr>
              <a:t>38</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8981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8F1DFB20-3AFF-49AB-955A-C3F3B12493B8}" type="slidenum">
              <a:rPr lang="en-US" smtClean="0"/>
              <a:pPr>
                <a:defRPr/>
              </a:pPr>
              <a:t>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50656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7D3BF1E8-2036-49CB-9A4E-769DBEF0B1EA}" type="slidenum">
              <a:rPr lang="en-US" smtClean="0"/>
              <a:pPr>
                <a:defRPr/>
              </a:pPr>
              <a:t>39</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86906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2E6271C0-E4AA-4C47-BEB7-81C26E707EBF}" type="slidenum">
              <a:rPr lang="en-US" smtClean="0"/>
              <a:pPr>
                <a:defRPr/>
              </a:pPr>
              <a:t>40</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15915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B019073F-16B8-44C3-B349-DF37B1722BBF}" type="slidenum">
              <a:rPr lang="en-US" smtClean="0"/>
              <a:pPr>
                <a:defRPr/>
              </a:pPr>
              <a:t>41</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79801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312A23A7-FEAA-4480-B8B6-5B01F6D4B248}" type="slidenum">
              <a:rPr lang="en-US" smtClean="0"/>
              <a:pPr>
                <a:defRPr/>
              </a:pPr>
              <a:t>42</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40965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C97FBE14-3D40-4742-A60B-61DA0B8F2EB0}" type="slidenum">
              <a:rPr lang="en-US" smtClean="0"/>
              <a:pPr>
                <a:defRPr/>
              </a:pPr>
              <a:t>43</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70073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1E0D5ED3-26A2-4EE5-9779-F3CA08A68001}" type="slidenum">
              <a:rPr lang="en-US" smtClean="0"/>
              <a:pPr>
                <a:defRPr/>
              </a:pPr>
              <a:t>44</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31314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A1E2B59B-AD71-479A-B511-751CB0ABC171}" type="slidenum">
              <a:rPr lang="en-US" smtClean="0"/>
              <a:pPr>
                <a:defRPr/>
              </a:pPr>
              <a:t>45</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05300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6F62E582-E891-4E7A-B541-611D54046074}" type="slidenum">
              <a:rPr lang="en-US" smtClean="0"/>
              <a:pPr>
                <a:defRPr/>
              </a:pPr>
              <a:t>46</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5733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41CB9F4-7ACD-4AEC-ACE2-C49B078E8FC3}" type="slidenum">
              <a:rPr lang="en-US">
                <a:solidFill>
                  <a:prstClr val="black"/>
                </a:solidFill>
              </a:rPr>
              <a:pPr>
                <a:defRPr/>
              </a:pPr>
              <a:t>6</a:t>
            </a:fld>
            <a:endParaRPr lang="en-US">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63124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2582424D-F7D0-4427-A0E1-94710FB183DA}" type="slidenum">
              <a:rPr lang="en-US" smtClean="0"/>
              <a:pPr>
                <a:defRPr/>
              </a:pPr>
              <a:t>7</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7405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983C326F-31FB-4792-8487-07BEB5F7C25E}" type="slidenum">
              <a:rPr lang="en-US">
                <a:solidFill>
                  <a:prstClr val="black"/>
                </a:solidFill>
              </a:rPr>
              <a:pPr>
                <a:defRPr/>
              </a:pPr>
              <a:t>8</a:t>
            </a:fld>
            <a:endParaRPr 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201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12BA5A1-D763-4618-B491-35D225670C3E}" type="slidenum">
              <a:rPr lang="en-US">
                <a:solidFill>
                  <a:prstClr val="black"/>
                </a:solidFill>
              </a:rPr>
              <a:pPr>
                <a:defRPr/>
              </a:pPr>
              <a:t>9</a:t>
            </a:fld>
            <a:endParaRPr lang="en-US">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70381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CBA0FC0D-2784-424B-8766-B80808075644}" type="slidenum">
              <a:rPr lang="en-US">
                <a:solidFill>
                  <a:prstClr val="black"/>
                </a:solidFill>
              </a:rPr>
              <a:pPr>
                <a:defRPr/>
              </a:pPr>
              <a:t>10</a:t>
            </a:fld>
            <a:endParaRPr lang="en-US">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293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680F3FD3-6A70-4601-BFA1-2AD5D7BC211C}" type="slidenum">
              <a:rPr lang="en-US" smtClean="0"/>
              <a:pPr>
                <a:defRPr/>
              </a:pPr>
              <a:t>11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728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CAAD87-CC84-4237-9AE0-0EC170A40C9F}" type="slidenum">
              <a:rPr lang="en-US"/>
              <a:pPr>
                <a:defRPr/>
              </a:pPr>
              <a:t>‹#›</a:t>
            </a:fld>
            <a:endParaRPr lang="en-US"/>
          </a:p>
        </p:txBody>
      </p:sp>
    </p:spTree>
    <p:extLst>
      <p:ext uri="{BB962C8B-B14F-4D97-AF65-F5344CB8AC3E}">
        <p14:creationId xmlns:p14="http://schemas.microsoft.com/office/powerpoint/2010/main" val="287810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123211-EAB2-4411-9B44-E1E867653A0A}" type="slidenum">
              <a:rPr lang="en-US"/>
              <a:pPr>
                <a:defRPr/>
              </a:pPr>
              <a:t>‹#›</a:t>
            </a:fld>
            <a:endParaRPr lang="en-US"/>
          </a:p>
        </p:txBody>
      </p:sp>
    </p:spTree>
    <p:extLst>
      <p:ext uri="{BB962C8B-B14F-4D97-AF65-F5344CB8AC3E}">
        <p14:creationId xmlns:p14="http://schemas.microsoft.com/office/powerpoint/2010/main" val="81111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1A16C8-C0F9-4C5A-A776-C9713A0669A7}" type="slidenum">
              <a:rPr lang="en-US"/>
              <a:pPr>
                <a:defRPr/>
              </a:pPr>
              <a:t>‹#›</a:t>
            </a:fld>
            <a:endParaRPr lang="en-US"/>
          </a:p>
        </p:txBody>
      </p:sp>
    </p:spTree>
    <p:extLst>
      <p:ext uri="{BB962C8B-B14F-4D97-AF65-F5344CB8AC3E}">
        <p14:creationId xmlns:p14="http://schemas.microsoft.com/office/powerpoint/2010/main" val="271727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93DCA-4E24-4634-9BD2-22BA75B5D9A2}" type="slidenum">
              <a:rPr lang="en-US"/>
              <a:pPr>
                <a:defRPr/>
              </a:pPr>
              <a:t>‹#›</a:t>
            </a:fld>
            <a:endParaRPr lang="en-US"/>
          </a:p>
        </p:txBody>
      </p:sp>
    </p:spTree>
    <p:extLst>
      <p:ext uri="{BB962C8B-B14F-4D97-AF65-F5344CB8AC3E}">
        <p14:creationId xmlns:p14="http://schemas.microsoft.com/office/powerpoint/2010/main" val="118195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446B2D-F34F-4BDC-9AEF-AE042893AC00}" type="slidenum">
              <a:rPr lang="en-US"/>
              <a:pPr>
                <a:defRPr/>
              </a:pPr>
              <a:t>‹#›</a:t>
            </a:fld>
            <a:endParaRPr lang="en-US"/>
          </a:p>
        </p:txBody>
      </p:sp>
    </p:spTree>
    <p:extLst>
      <p:ext uri="{BB962C8B-B14F-4D97-AF65-F5344CB8AC3E}">
        <p14:creationId xmlns:p14="http://schemas.microsoft.com/office/powerpoint/2010/main" val="325053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240EE0-918D-45AA-8A5D-69F2858FC7E7}" type="slidenum">
              <a:rPr lang="en-US"/>
              <a:pPr>
                <a:defRPr/>
              </a:pPr>
              <a:t>‹#›</a:t>
            </a:fld>
            <a:endParaRPr lang="en-US"/>
          </a:p>
        </p:txBody>
      </p:sp>
    </p:spTree>
    <p:extLst>
      <p:ext uri="{BB962C8B-B14F-4D97-AF65-F5344CB8AC3E}">
        <p14:creationId xmlns:p14="http://schemas.microsoft.com/office/powerpoint/2010/main" val="11736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1FF1A2-094D-4D91-8A25-05E5521FAAF4}" type="slidenum">
              <a:rPr lang="en-US"/>
              <a:pPr>
                <a:defRPr/>
              </a:pPr>
              <a:t>‹#›</a:t>
            </a:fld>
            <a:endParaRPr lang="en-US"/>
          </a:p>
        </p:txBody>
      </p:sp>
    </p:spTree>
    <p:extLst>
      <p:ext uri="{BB962C8B-B14F-4D97-AF65-F5344CB8AC3E}">
        <p14:creationId xmlns:p14="http://schemas.microsoft.com/office/powerpoint/2010/main" val="350527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BB3646-0023-4422-9E28-C61F6405F0C5}" type="slidenum">
              <a:rPr lang="en-US"/>
              <a:pPr>
                <a:defRPr/>
              </a:pPr>
              <a:t>‹#›</a:t>
            </a:fld>
            <a:endParaRPr lang="en-US"/>
          </a:p>
        </p:txBody>
      </p:sp>
    </p:spTree>
    <p:extLst>
      <p:ext uri="{BB962C8B-B14F-4D97-AF65-F5344CB8AC3E}">
        <p14:creationId xmlns:p14="http://schemas.microsoft.com/office/powerpoint/2010/main" val="366158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0FC489-A912-4304-A12A-3BAE76AEC8CE}" type="slidenum">
              <a:rPr lang="en-US"/>
              <a:pPr>
                <a:defRPr/>
              </a:pPr>
              <a:t>‹#›</a:t>
            </a:fld>
            <a:endParaRPr lang="en-US"/>
          </a:p>
        </p:txBody>
      </p:sp>
    </p:spTree>
    <p:extLst>
      <p:ext uri="{BB962C8B-B14F-4D97-AF65-F5344CB8AC3E}">
        <p14:creationId xmlns:p14="http://schemas.microsoft.com/office/powerpoint/2010/main" val="170419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4B2BFA-D08C-4D2A-A2BE-DEBFE817BB3F}" type="slidenum">
              <a:rPr lang="en-US"/>
              <a:pPr>
                <a:defRPr/>
              </a:pPr>
              <a:t>‹#›</a:t>
            </a:fld>
            <a:endParaRPr lang="en-US"/>
          </a:p>
        </p:txBody>
      </p:sp>
    </p:spTree>
    <p:extLst>
      <p:ext uri="{BB962C8B-B14F-4D97-AF65-F5344CB8AC3E}">
        <p14:creationId xmlns:p14="http://schemas.microsoft.com/office/powerpoint/2010/main" val="292703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FD334-07CA-4740-8B1D-6F0B1D4BC68C}" type="slidenum">
              <a:rPr lang="en-US"/>
              <a:pPr>
                <a:defRPr/>
              </a:pPr>
              <a:t>‹#›</a:t>
            </a:fld>
            <a:endParaRPr lang="en-US"/>
          </a:p>
        </p:txBody>
      </p:sp>
    </p:spTree>
    <p:extLst>
      <p:ext uri="{BB962C8B-B14F-4D97-AF65-F5344CB8AC3E}">
        <p14:creationId xmlns:p14="http://schemas.microsoft.com/office/powerpoint/2010/main" val="74114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CC5DAE5E-6AAD-46C5-8B1B-2B9187B092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
            <a:ext cx="434340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 Box 3"/>
          <p:cNvSpPr txBox="1">
            <a:spLocks noChangeArrowheads="1"/>
          </p:cNvSpPr>
          <p:nvPr/>
        </p:nvSpPr>
        <p:spPr bwMode="auto">
          <a:xfrm>
            <a:off x="5021263" y="584200"/>
            <a:ext cx="284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Telencephalon</a:t>
            </a:r>
          </a:p>
        </p:txBody>
      </p:sp>
      <p:sp>
        <p:nvSpPr>
          <p:cNvPr id="119812" name="Text Box 4"/>
          <p:cNvSpPr txBox="1">
            <a:spLocks noChangeArrowheads="1"/>
          </p:cNvSpPr>
          <p:nvPr/>
        </p:nvSpPr>
        <p:spPr bwMode="auto">
          <a:xfrm>
            <a:off x="5722938" y="3770313"/>
            <a:ext cx="22590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Cerebellum</a:t>
            </a:r>
          </a:p>
        </p:txBody>
      </p:sp>
      <p:sp>
        <p:nvSpPr>
          <p:cNvPr id="119813" name="Text Box 5"/>
          <p:cNvSpPr txBox="1">
            <a:spLocks noChangeArrowheads="1"/>
          </p:cNvSpPr>
          <p:nvPr/>
        </p:nvSpPr>
        <p:spPr bwMode="auto">
          <a:xfrm>
            <a:off x="5911850" y="1785938"/>
            <a:ext cx="272256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Diencephalon</a:t>
            </a:r>
          </a:p>
          <a:p>
            <a:pPr>
              <a:lnSpc>
                <a:spcPts val="2000"/>
              </a:lnSpc>
            </a:pPr>
            <a:r>
              <a:rPr lang="en-US" sz="3200">
                <a:latin typeface="Arial" charset="0"/>
              </a:rPr>
              <a:t>	</a:t>
            </a:r>
            <a:r>
              <a:rPr lang="en-US" sz="2000">
                <a:latin typeface="Arial" charset="0"/>
              </a:rPr>
              <a:t>Thalamus</a:t>
            </a:r>
          </a:p>
          <a:p>
            <a:pPr>
              <a:lnSpc>
                <a:spcPts val="2000"/>
              </a:lnSpc>
            </a:pPr>
            <a:r>
              <a:rPr lang="en-US" sz="2000">
                <a:latin typeface="Arial" charset="0"/>
              </a:rPr>
              <a:t>	Hypothalamus</a:t>
            </a:r>
          </a:p>
        </p:txBody>
      </p:sp>
      <p:sp>
        <p:nvSpPr>
          <p:cNvPr id="119814" name="Text Box 6"/>
          <p:cNvSpPr txBox="1">
            <a:spLocks noChangeArrowheads="1"/>
          </p:cNvSpPr>
          <p:nvPr/>
        </p:nvSpPr>
        <p:spPr bwMode="auto">
          <a:xfrm>
            <a:off x="5722938" y="4578350"/>
            <a:ext cx="1920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Hindbrain</a:t>
            </a:r>
          </a:p>
        </p:txBody>
      </p:sp>
      <p:sp>
        <p:nvSpPr>
          <p:cNvPr id="119815" name="Text Box 7"/>
          <p:cNvSpPr txBox="1">
            <a:spLocks noChangeArrowheads="1"/>
          </p:cNvSpPr>
          <p:nvPr/>
        </p:nvSpPr>
        <p:spPr bwMode="auto">
          <a:xfrm>
            <a:off x="5722938" y="5387975"/>
            <a:ext cx="2305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Spinal Cord</a:t>
            </a:r>
          </a:p>
        </p:txBody>
      </p:sp>
      <p:sp>
        <p:nvSpPr>
          <p:cNvPr id="119816" name="Text Box 8"/>
          <p:cNvSpPr txBox="1">
            <a:spLocks noChangeArrowheads="1"/>
          </p:cNvSpPr>
          <p:nvPr/>
        </p:nvSpPr>
        <p:spPr bwMode="auto">
          <a:xfrm>
            <a:off x="5722938" y="2962275"/>
            <a:ext cx="1739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3200">
                <a:latin typeface="Arial" charset="0"/>
              </a:rPr>
              <a:t>Midbrain</a:t>
            </a:r>
          </a:p>
        </p:txBody>
      </p:sp>
      <p:sp>
        <p:nvSpPr>
          <p:cNvPr id="2057" name="Line 9"/>
          <p:cNvSpPr>
            <a:spLocks noChangeShapeType="1"/>
          </p:cNvSpPr>
          <p:nvPr/>
        </p:nvSpPr>
        <p:spPr bwMode="auto">
          <a:xfrm>
            <a:off x="4667250" y="2070100"/>
            <a:ext cx="1263650" cy="3651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58" name="Line 10"/>
          <p:cNvSpPr>
            <a:spLocks noChangeShapeType="1"/>
          </p:cNvSpPr>
          <p:nvPr/>
        </p:nvSpPr>
        <p:spPr bwMode="auto">
          <a:xfrm>
            <a:off x="4519613" y="2638425"/>
            <a:ext cx="1228725" cy="6048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59" name="Line 11"/>
          <p:cNvSpPr>
            <a:spLocks noChangeShapeType="1"/>
          </p:cNvSpPr>
          <p:nvPr/>
        </p:nvSpPr>
        <p:spPr bwMode="auto">
          <a:xfrm>
            <a:off x="5180013" y="3481388"/>
            <a:ext cx="585787"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60" name="Line 12"/>
          <p:cNvSpPr>
            <a:spLocks noChangeShapeType="1"/>
          </p:cNvSpPr>
          <p:nvPr/>
        </p:nvSpPr>
        <p:spPr bwMode="auto">
          <a:xfrm>
            <a:off x="4538663" y="3481388"/>
            <a:ext cx="1154112" cy="12636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61" name="Line 13"/>
          <p:cNvSpPr>
            <a:spLocks noChangeShapeType="1"/>
          </p:cNvSpPr>
          <p:nvPr/>
        </p:nvSpPr>
        <p:spPr bwMode="auto">
          <a:xfrm>
            <a:off x="4538663" y="5294313"/>
            <a:ext cx="1154112" cy="34766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62" name="Text Box 14"/>
          <p:cNvSpPr txBox="1">
            <a:spLocks noChangeArrowheads="1"/>
          </p:cNvSpPr>
          <p:nvPr/>
        </p:nvSpPr>
        <p:spPr bwMode="auto">
          <a:xfrm>
            <a:off x="1557338" y="4848225"/>
            <a:ext cx="2101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a:latin typeface="Arial" charset="0"/>
              </a:rPr>
              <a:t>Brain Regions</a:t>
            </a:r>
          </a:p>
          <a:p>
            <a:pPr algn="ctr"/>
            <a:r>
              <a:rPr lang="en-US">
                <a:latin typeface="Arial" charset="0"/>
              </a:rPr>
              <a:t>You Should</a:t>
            </a:r>
          </a:p>
          <a:p>
            <a:pPr algn="ctr"/>
            <a:r>
              <a:rPr lang="en-US">
                <a:latin typeface="Arial" charset="0"/>
              </a:rPr>
              <a:t>KNOW</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additive="base">
                                        <p:cTn id="7" dur="500" fill="hold"/>
                                        <p:tgtEl>
                                          <p:spTgt spid="119811"/>
                                        </p:tgtEl>
                                        <p:attrNameLst>
                                          <p:attrName>ppt_x</p:attrName>
                                        </p:attrNameLst>
                                      </p:cBhvr>
                                      <p:tavLst>
                                        <p:tav tm="0">
                                          <p:val>
                                            <p:strVal val="0-#ppt_w/2"/>
                                          </p:val>
                                        </p:tav>
                                        <p:tav tm="100000">
                                          <p:val>
                                            <p:strVal val="#ppt_x"/>
                                          </p:val>
                                        </p:tav>
                                      </p:tavLst>
                                    </p:anim>
                                    <p:anim calcmode="lin" valueType="num">
                                      <p:cBhvr additive="base">
                                        <p:cTn id="8" dur="500" fill="hold"/>
                                        <p:tgtEl>
                                          <p:spTgt spid="1198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9813"/>
                                        </p:tgtEl>
                                        <p:attrNameLst>
                                          <p:attrName>style.visibility</p:attrName>
                                        </p:attrNameLst>
                                      </p:cBhvr>
                                      <p:to>
                                        <p:strVal val="visible"/>
                                      </p:to>
                                    </p:set>
                                    <p:anim calcmode="lin" valueType="num">
                                      <p:cBhvr additive="base">
                                        <p:cTn id="12" dur="500" fill="hold"/>
                                        <p:tgtEl>
                                          <p:spTgt spid="119813"/>
                                        </p:tgtEl>
                                        <p:attrNameLst>
                                          <p:attrName>ppt_x</p:attrName>
                                        </p:attrNameLst>
                                      </p:cBhvr>
                                      <p:tavLst>
                                        <p:tav tm="0">
                                          <p:val>
                                            <p:strVal val="0-#ppt_w/2"/>
                                          </p:val>
                                        </p:tav>
                                        <p:tav tm="100000">
                                          <p:val>
                                            <p:strVal val="#ppt_x"/>
                                          </p:val>
                                        </p:tav>
                                      </p:tavLst>
                                    </p:anim>
                                    <p:anim calcmode="lin" valueType="num">
                                      <p:cBhvr additive="base">
                                        <p:cTn id="13" dur="500" fill="hold"/>
                                        <p:tgtEl>
                                          <p:spTgt spid="11981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9816"/>
                                        </p:tgtEl>
                                        <p:attrNameLst>
                                          <p:attrName>style.visibility</p:attrName>
                                        </p:attrNameLst>
                                      </p:cBhvr>
                                      <p:to>
                                        <p:strVal val="visible"/>
                                      </p:to>
                                    </p:set>
                                    <p:anim calcmode="lin" valueType="num">
                                      <p:cBhvr additive="base">
                                        <p:cTn id="17" dur="500" fill="hold"/>
                                        <p:tgtEl>
                                          <p:spTgt spid="119816"/>
                                        </p:tgtEl>
                                        <p:attrNameLst>
                                          <p:attrName>ppt_x</p:attrName>
                                        </p:attrNameLst>
                                      </p:cBhvr>
                                      <p:tavLst>
                                        <p:tav tm="0">
                                          <p:val>
                                            <p:strVal val="0-#ppt_w/2"/>
                                          </p:val>
                                        </p:tav>
                                        <p:tav tm="100000">
                                          <p:val>
                                            <p:strVal val="#ppt_x"/>
                                          </p:val>
                                        </p:tav>
                                      </p:tavLst>
                                    </p:anim>
                                    <p:anim calcmode="lin" valueType="num">
                                      <p:cBhvr additive="base">
                                        <p:cTn id="18" dur="500" fill="hold"/>
                                        <p:tgtEl>
                                          <p:spTgt spid="11981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9812"/>
                                        </p:tgtEl>
                                        <p:attrNameLst>
                                          <p:attrName>style.visibility</p:attrName>
                                        </p:attrNameLst>
                                      </p:cBhvr>
                                      <p:to>
                                        <p:strVal val="visible"/>
                                      </p:to>
                                    </p:set>
                                    <p:anim calcmode="lin" valueType="num">
                                      <p:cBhvr additive="base">
                                        <p:cTn id="22" dur="500" fill="hold"/>
                                        <p:tgtEl>
                                          <p:spTgt spid="119812"/>
                                        </p:tgtEl>
                                        <p:attrNameLst>
                                          <p:attrName>ppt_x</p:attrName>
                                        </p:attrNameLst>
                                      </p:cBhvr>
                                      <p:tavLst>
                                        <p:tav tm="0">
                                          <p:val>
                                            <p:strVal val="0-#ppt_w/2"/>
                                          </p:val>
                                        </p:tav>
                                        <p:tav tm="100000">
                                          <p:val>
                                            <p:strVal val="#ppt_x"/>
                                          </p:val>
                                        </p:tav>
                                      </p:tavLst>
                                    </p:anim>
                                    <p:anim calcmode="lin" valueType="num">
                                      <p:cBhvr additive="base">
                                        <p:cTn id="23" dur="500" fill="hold"/>
                                        <p:tgtEl>
                                          <p:spTgt spid="11981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9814"/>
                                        </p:tgtEl>
                                        <p:attrNameLst>
                                          <p:attrName>style.visibility</p:attrName>
                                        </p:attrNameLst>
                                      </p:cBhvr>
                                      <p:to>
                                        <p:strVal val="visible"/>
                                      </p:to>
                                    </p:set>
                                    <p:anim calcmode="lin" valueType="num">
                                      <p:cBhvr additive="base">
                                        <p:cTn id="27" dur="500" fill="hold"/>
                                        <p:tgtEl>
                                          <p:spTgt spid="119814"/>
                                        </p:tgtEl>
                                        <p:attrNameLst>
                                          <p:attrName>ppt_x</p:attrName>
                                        </p:attrNameLst>
                                      </p:cBhvr>
                                      <p:tavLst>
                                        <p:tav tm="0">
                                          <p:val>
                                            <p:strVal val="0-#ppt_w/2"/>
                                          </p:val>
                                        </p:tav>
                                        <p:tav tm="100000">
                                          <p:val>
                                            <p:strVal val="#ppt_x"/>
                                          </p:val>
                                        </p:tav>
                                      </p:tavLst>
                                    </p:anim>
                                    <p:anim calcmode="lin" valueType="num">
                                      <p:cBhvr additive="base">
                                        <p:cTn id="28" dur="500" fill="hold"/>
                                        <p:tgtEl>
                                          <p:spTgt spid="11981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19815"/>
                                        </p:tgtEl>
                                        <p:attrNameLst>
                                          <p:attrName>style.visibility</p:attrName>
                                        </p:attrNameLst>
                                      </p:cBhvr>
                                      <p:to>
                                        <p:strVal val="visible"/>
                                      </p:to>
                                    </p:set>
                                    <p:anim calcmode="lin" valueType="num">
                                      <p:cBhvr additive="base">
                                        <p:cTn id="32" dur="500" fill="hold"/>
                                        <p:tgtEl>
                                          <p:spTgt spid="119815"/>
                                        </p:tgtEl>
                                        <p:attrNameLst>
                                          <p:attrName>ppt_x</p:attrName>
                                        </p:attrNameLst>
                                      </p:cBhvr>
                                      <p:tavLst>
                                        <p:tav tm="0">
                                          <p:val>
                                            <p:strVal val="0-#ppt_w/2"/>
                                          </p:val>
                                        </p:tav>
                                        <p:tav tm="100000">
                                          <p:val>
                                            <p:strVal val="#ppt_x"/>
                                          </p:val>
                                        </p:tav>
                                      </p:tavLst>
                                    </p:anim>
                                    <p:anim calcmode="lin" valueType="num">
                                      <p:cBhvr additive="base">
                                        <p:cTn id="33" dur="500" fill="hold"/>
                                        <p:tgtEl>
                                          <p:spTgt spid="1198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P spid="119812" grpId="0" autoUpdateAnimBg="0"/>
      <p:bldP spid="119813" grpId="0" autoUpdateAnimBg="0"/>
      <p:bldP spid="119814" grpId="0" autoUpdateAnimBg="0"/>
      <p:bldP spid="119815" grpId="0" autoUpdateAnimBg="0"/>
      <p:bldP spid="11981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6"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1588"/>
            <a:ext cx="38385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893888" y="147638"/>
            <a:ext cx="825500" cy="27305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3" name="Rectangle 22"/>
          <p:cNvSpPr/>
          <p:nvPr/>
        </p:nvSpPr>
        <p:spPr>
          <a:xfrm>
            <a:off x="1066800" y="149225"/>
            <a:ext cx="827088" cy="2730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4" name="Freeform 23"/>
          <p:cNvSpPr/>
          <p:nvPr/>
        </p:nvSpPr>
        <p:spPr>
          <a:xfrm>
            <a:off x="647700" y="1773238"/>
            <a:ext cx="482600" cy="455612"/>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5" name="Freeform 24"/>
          <p:cNvSpPr/>
          <p:nvPr/>
        </p:nvSpPr>
        <p:spPr>
          <a:xfrm rot="20260865">
            <a:off x="2163763" y="1857375"/>
            <a:ext cx="482600" cy="455613"/>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6" name="Freeform 25"/>
          <p:cNvSpPr/>
          <p:nvPr/>
        </p:nvSpPr>
        <p:spPr>
          <a:xfrm>
            <a:off x="1096963" y="1908175"/>
            <a:ext cx="487362"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7" name="Freeform 26"/>
          <p:cNvSpPr/>
          <p:nvPr/>
        </p:nvSpPr>
        <p:spPr>
          <a:xfrm rot="20380025">
            <a:off x="2613025" y="1827213"/>
            <a:ext cx="487363"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8" name="Rectangle 27"/>
          <p:cNvSpPr/>
          <p:nvPr/>
        </p:nvSpPr>
        <p:spPr>
          <a:xfrm rot="2379192">
            <a:off x="1974850" y="2589213"/>
            <a:ext cx="401638"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9" name="Rectangle 28"/>
          <p:cNvSpPr/>
          <p:nvPr/>
        </p:nvSpPr>
        <p:spPr>
          <a:xfrm>
            <a:off x="941388" y="2733675"/>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0" name="Rectangle 29"/>
          <p:cNvSpPr/>
          <p:nvPr/>
        </p:nvSpPr>
        <p:spPr>
          <a:xfrm>
            <a:off x="422275" y="413543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1" name="Rectangle 30"/>
          <p:cNvSpPr/>
          <p:nvPr/>
        </p:nvSpPr>
        <p:spPr>
          <a:xfrm>
            <a:off x="866775" y="412908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2" name="Rectangle 31"/>
          <p:cNvSpPr/>
          <p:nvPr/>
        </p:nvSpPr>
        <p:spPr>
          <a:xfrm>
            <a:off x="1047750" y="5891213"/>
            <a:ext cx="747713" cy="277812"/>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3" name="Rectangle 32"/>
          <p:cNvSpPr/>
          <p:nvPr/>
        </p:nvSpPr>
        <p:spPr>
          <a:xfrm>
            <a:off x="2373313" y="273050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4" name="Rectangle 33"/>
          <p:cNvSpPr/>
          <p:nvPr/>
        </p:nvSpPr>
        <p:spPr>
          <a:xfrm rot="19700303">
            <a:off x="1363663" y="259715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5" name="Rectangle 34"/>
          <p:cNvSpPr/>
          <p:nvPr/>
        </p:nvSpPr>
        <p:spPr>
          <a:xfrm>
            <a:off x="2457450" y="413543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6" name="Rectangle 35"/>
          <p:cNvSpPr/>
          <p:nvPr/>
        </p:nvSpPr>
        <p:spPr>
          <a:xfrm>
            <a:off x="2916238" y="412908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7" name="Rectangle 36"/>
          <p:cNvSpPr/>
          <p:nvPr/>
        </p:nvSpPr>
        <p:spPr>
          <a:xfrm>
            <a:off x="1838325" y="5891213"/>
            <a:ext cx="747713" cy="277812"/>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9" name="Rectangle 2"/>
          <p:cNvSpPr txBox="1">
            <a:spLocks noChangeArrowheads="1"/>
          </p:cNvSpPr>
          <p:nvPr/>
        </p:nvSpPr>
        <p:spPr>
          <a:xfrm>
            <a:off x="4101110" y="1059932"/>
            <a:ext cx="4215168" cy="4651656"/>
          </a:xfrm>
          <a:prstGeom prst="rect">
            <a:avLst/>
          </a:prstGeom>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800" dirty="0" smtClean="0">
                <a:latin typeface="Segoe UI" pitchFamily="34" charset="0"/>
                <a:ea typeface="Segoe UI" pitchFamily="34" charset="0"/>
                <a:cs typeface="Segoe UI" pitchFamily="34" charset="0"/>
              </a:rPr>
              <a:t>The purpose of the two images is to generate ‘binocular disparity’, which is greater when objects are close to us.</a:t>
            </a:r>
          </a:p>
          <a:p>
            <a:pPr eaLnBrk="1" hangingPunct="1"/>
            <a:endParaRPr lang="en-US" sz="2800" dirty="0">
              <a:latin typeface="Segoe UI" pitchFamily="34" charset="0"/>
              <a:ea typeface="Segoe UI" pitchFamily="34" charset="0"/>
              <a:cs typeface="Segoe UI" pitchFamily="34" charset="0"/>
            </a:endParaRPr>
          </a:p>
          <a:p>
            <a:pPr eaLnBrk="1" hangingPunct="1"/>
            <a:r>
              <a:rPr lang="en-US" sz="2800" dirty="0" smtClean="0">
                <a:latin typeface="Segoe UI" pitchFamily="34" charset="0"/>
                <a:ea typeface="Segoe UI" pitchFamily="34" charset="0"/>
                <a:cs typeface="Segoe UI" pitchFamily="34" charset="0"/>
              </a:rPr>
              <a:t>The visual system estimates the depth of an object based on binocular disparity.</a:t>
            </a:r>
            <a:endParaRPr lang="en-US" sz="2400" dirty="0" smtClean="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02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050" name="Picture 2" descr="C:\Documents and Settings\Frank Johnson\My Documents\SNP Spring 2007\Resource CD\Figures\Chapter 06\lowres\Wolfe-Fig-06-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3" descr="vis paths"/>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5051425" y="0"/>
            <a:ext cx="409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0963" name="Text Box 18"/>
          <p:cNvSpPr txBox="1">
            <a:spLocks noChangeArrowheads="1"/>
          </p:cNvSpPr>
          <p:nvPr/>
        </p:nvSpPr>
        <p:spPr bwMode="auto">
          <a:xfrm>
            <a:off x="5815697" y="5435179"/>
            <a:ext cx="1021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Shape</a:t>
            </a:r>
          </a:p>
        </p:txBody>
      </p:sp>
      <p:sp>
        <p:nvSpPr>
          <p:cNvPr id="40964" name="Text Box 19"/>
          <p:cNvSpPr txBox="1">
            <a:spLocks noChangeArrowheads="1"/>
          </p:cNvSpPr>
          <p:nvPr/>
        </p:nvSpPr>
        <p:spPr bwMode="auto">
          <a:xfrm>
            <a:off x="6414882" y="2804297"/>
            <a:ext cx="920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Color</a:t>
            </a:r>
          </a:p>
        </p:txBody>
      </p:sp>
      <p:sp>
        <p:nvSpPr>
          <p:cNvPr id="40965" name="Text Box 20"/>
          <p:cNvSpPr txBox="1">
            <a:spLocks noChangeArrowheads="1"/>
          </p:cNvSpPr>
          <p:nvPr/>
        </p:nvSpPr>
        <p:spPr bwMode="auto">
          <a:xfrm>
            <a:off x="5547893" y="473763"/>
            <a:ext cx="165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Movement</a:t>
            </a:r>
          </a:p>
        </p:txBody>
      </p:sp>
      <p:pic>
        <p:nvPicPr>
          <p:cNvPr id="409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588"/>
            <a:ext cx="38385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5"/>
          <p:cNvSpPr>
            <a:spLocks/>
          </p:cNvSpPr>
          <p:nvPr/>
        </p:nvSpPr>
        <p:spPr bwMode="auto">
          <a:xfrm>
            <a:off x="3446463" y="1955800"/>
            <a:ext cx="914400" cy="431800"/>
          </a:xfrm>
          <a:prstGeom prst="accentCallout1">
            <a:avLst>
              <a:gd name="adj1" fmla="val 26472"/>
              <a:gd name="adj2" fmla="val -8333"/>
              <a:gd name="adj3" fmla="val 229412"/>
              <a:gd name="adj4" fmla="val -10972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a:solidFill>
                  <a:srgbClr val="00CC00"/>
                </a:solidFill>
                <a:latin typeface="Times New Roman" pitchFamily="18" charset="0"/>
              </a:rPr>
              <a:t>C</a:t>
            </a:r>
            <a:r>
              <a:rPr lang="en-US" sz="2000">
                <a:solidFill>
                  <a:srgbClr val="FF0000"/>
                </a:solidFill>
                <a:latin typeface="Times New Roman" pitchFamily="18" charset="0"/>
              </a:rPr>
              <a:t>o</a:t>
            </a:r>
            <a:r>
              <a:rPr lang="en-US" sz="2000">
                <a:solidFill>
                  <a:srgbClr val="000000"/>
                </a:solidFill>
                <a:latin typeface="Times New Roman" pitchFamily="18" charset="0"/>
              </a:rPr>
              <a:t>l</a:t>
            </a:r>
            <a:r>
              <a:rPr lang="en-US" sz="2000">
                <a:solidFill>
                  <a:srgbClr val="3333CC"/>
                </a:solidFill>
                <a:latin typeface="Times New Roman" pitchFamily="18" charset="0"/>
              </a:rPr>
              <a:t>o</a:t>
            </a:r>
            <a:r>
              <a:rPr lang="en-US" sz="2000">
                <a:solidFill>
                  <a:srgbClr val="00CC00"/>
                </a:solidFill>
                <a:latin typeface="Times New Roman" pitchFamily="18" charset="0"/>
              </a:rPr>
              <a:t>r</a:t>
            </a:r>
          </a:p>
        </p:txBody>
      </p:sp>
      <p:sp>
        <p:nvSpPr>
          <p:cNvPr id="20" name="AutoShape 6"/>
          <p:cNvSpPr>
            <a:spLocks/>
          </p:cNvSpPr>
          <p:nvPr/>
        </p:nvSpPr>
        <p:spPr bwMode="auto">
          <a:xfrm>
            <a:off x="3751263" y="2343150"/>
            <a:ext cx="1892300" cy="431800"/>
          </a:xfrm>
          <a:prstGeom prst="accentCallout1">
            <a:avLst>
              <a:gd name="adj1" fmla="val 26472"/>
              <a:gd name="adj2" fmla="val -4028"/>
              <a:gd name="adj3" fmla="val 229412"/>
              <a:gd name="adj4" fmla="val -5301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a:solidFill>
                  <a:srgbClr val="000000"/>
                </a:solidFill>
                <a:latin typeface="OCRATTRegular"/>
              </a:rPr>
              <a:t>Shape</a:t>
            </a:r>
          </a:p>
        </p:txBody>
      </p:sp>
      <p:sp>
        <p:nvSpPr>
          <p:cNvPr id="21" name="AutoShape 7"/>
          <p:cNvSpPr>
            <a:spLocks/>
          </p:cNvSpPr>
          <p:nvPr/>
        </p:nvSpPr>
        <p:spPr bwMode="auto">
          <a:xfrm>
            <a:off x="4106863" y="2730500"/>
            <a:ext cx="1612900" cy="431800"/>
          </a:xfrm>
          <a:prstGeom prst="accentCallout1">
            <a:avLst>
              <a:gd name="adj1" fmla="val 26472"/>
              <a:gd name="adj2" fmla="val -4722"/>
              <a:gd name="adj3" fmla="val 229412"/>
              <a:gd name="adj4" fmla="val -6220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i="1">
                <a:solidFill>
                  <a:srgbClr val="000000"/>
                </a:solidFill>
                <a:latin typeface="Times New Roman" pitchFamily="18" charset="0"/>
              </a:rPr>
              <a:t>Movement</a:t>
            </a:r>
          </a:p>
        </p:txBody>
      </p:sp>
      <p:sp>
        <p:nvSpPr>
          <p:cNvPr id="22" name="Rectangle 21"/>
          <p:cNvSpPr/>
          <p:nvPr/>
        </p:nvSpPr>
        <p:spPr>
          <a:xfrm>
            <a:off x="1893888" y="147638"/>
            <a:ext cx="825500" cy="27305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3" name="Rectangle 22"/>
          <p:cNvSpPr/>
          <p:nvPr/>
        </p:nvSpPr>
        <p:spPr>
          <a:xfrm>
            <a:off x="1066800" y="149225"/>
            <a:ext cx="827088" cy="2730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4" name="Freeform 23"/>
          <p:cNvSpPr/>
          <p:nvPr/>
        </p:nvSpPr>
        <p:spPr>
          <a:xfrm>
            <a:off x="647700" y="1773238"/>
            <a:ext cx="482600" cy="455612"/>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5" name="Freeform 24"/>
          <p:cNvSpPr/>
          <p:nvPr/>
        </p:nvSpPr>
        <p:spPr>
          <a:xfrm rot="20260865">
            <a:off x="2163763" y="1857375"/>
            <a:ext cx="482600" cy="455613"/>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6" name="Freeform 25"/>
          <p:cNvSpPr/>
          <p:nvPr/>
        </p:nvSpPr>
        <p:spPr>
          <a:xfrm>
            <a:off x="1096963" y="1908175"/>
            <a:ext cx="487362"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7" name="Freeform 26"/>
          <p:cNvSpPr/>
          <p:nvPr/>
        </p:nvSpPr>
        <p:spPr>
          <a:xfrm rot="20380025">
            <a:off x="2613025" y="1827213"/>
            <a:ext cx="487363"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8" name="Rectangle 27"/>
          <p:cNvSpPr/>
          <p:nvPr/>
        </p:nvSpPr>
        <p:spPr>
          <a:xfrm rot="2379192">
            <a:off x="1974850" y="2589213"/>
            <a:ext cx="401638"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9" name="Rectangle 28"/>
          <p:cNvSpPr/>
          <p:nvPr/>
        </p:nvSpPr>
        <p:spPr>
          <a:xfrm>
            <a:off x="941388" y="2733675"/>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0" name="Rectangle 29"/>
          <p:cNvSpPr/>
          <p:nvPr/>
        </p:nvSpPr>
        <p:spPr>
          <a:xfrm>
            <a:off x="422275" y="413543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1" name="Rectangle 30"/>
          <p:cNvSpPr/>
          <p:nvPr/>
        </p:nvSpPr>
        <p:spPr>
          <a:xfrm>
            <a:off x="866775" y="412908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2" name="Rectangle 31"/>
          <p:cNvSpPr/>
          <p:nvPr/>
        </p:nvSpPr>
        <p:spPr>
          <a:xfrm>
            <a:off x="1047750" y="5891213"/>
            <a:ext cx="747713" cy="277812"/>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3" name="Rectangle 32"/>
          <p:cNvSpPr/>
          <p:nvPr/>
        </p:nvSpPr>
        <p:spPr>
          <a:xfrm>
            <a:off x="2373313" y="273050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4" name="Rectangle 33"/>
          <p:cNvSpPr/>
          <p:nvPr/>
        </p:nvSpPr>
        <p:spPr>
          <a:xfrm rot="19700303">
            <a:off x="1363663" y="259715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5" name="Rectangle 34"/>
          <p:cNvSpPr/>
          <p:nvPr/>
        </p:nvSpPr>
        <p:spPr>
          <a:xfrm>
            <a:off x="2457450" y="413543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6" name="Rectangle 35"/>
          <p:cNvSpPr/>
          <p:nvPr/>
        </p:nvSpPr>
        <p:spPr>
          <a:xfrm>
            <a:off x="2916238" y="412908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7" name="Rectangle 36"/>
          <p:cNvSpPr/>
          <p:nvPr/>
        </p:nvSpPr>
        <p:spPr>
          <a:xfrm>
            <a:off x="1838325" y="5891213"/>
            <a:ext cx="747713" cy="277812"/>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986" name="Text Box 14"/>
          <p:cNvSpPr txBox="1">
            <a:spLocks noChangeArrowheads="1"/>
          </p:cNvSpPr>
          <p:nvPr/>
        </p:nvSpPr>
        <p:spPr bwMode="auto">
          <a:xfrm>
            <a:off x="3248025" y="1116013"/>
            <a:ext cx="2019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000000"/>
                </a:solidFill>
                <a:latin typeface="Segoe UI" pitchFamily="34" charset="0"/>
                <a:ea typeface="Segoe UI" pitchFamily="34" charset="0"/>
                <a:cs typeface="Segoe UI" pitchFamily="34" charset="0"/>
              </a:rPr>
              <a:t>3 ‘channels’</a:t>
            </a:r>
          </a:p>
          <a:p>
            <a:pPr eaLnBrk="1" hangingPunct="1"/>
            <a:r>
              <a:rPr lang="en-US" sz="2000">
                <a:solidFill>
                  <a:srgbClr val="000000"/>
                </a:solidFill>
                <a:latin typeface="Segoe UI" pitchFamily="34" charset="0"/>
                <a:ea typeface="Segoe UI" pitchFamily="34" charset="0"/>
                <a:cs typeface="Segoe UI" pitchFamily="34" charset="0"/>
              </a:rPr>
              <a:t>leave the Retina</a:t>
            </a:r>
          </a:p>
        </p:txBody>
      </p:sp>
      <p:sp>
        <p:nvSpPr>
          <p:cNvPr id="39" name="Rectangle 38"/>
          <p:cNvSpPr/>
          <p:nvPr/>
        </p:nvSpPr>
        <p:spPr>
          <a:xfrm>
            <a:off x="5156200" y="18161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 name="Rectangle 39"/>
          <p:cNvSpPr/>
          <p:nvPr/>
        </p:nvSpPr>
        <p:spPr>
          <a:xfrm>
            <a:off x="5118100" y="64770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1" name="Rectangle 40"/>
          <p:cNvSpPr/>
          <p:nvPr/>
        </p:nvSpPr>
        <p:spPr>
          <a:xfrm>
            <a:off x="5168900" y="40513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990" name="Text Box 14"/>
          <p:cNvSpPr txBox="1">
            <a:spLocks noChangeArrowheads="1"/>
          </p:cNvSpPr>
          <p:nvPr/>
        </p:nvSpPr>
        <p:spPr bwMode="auto">
          <a:xfrm>
            <a:off x="3629025" y="3541713"/>
            <a:ext cx="20859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000000"/>
                </a:solidFill>
                <a:latin typeface="Segoe UI" pitchFamily="34" charset="0"/>
                <a:ea typeface="Segoe UI" pitchFamily="34" charset="0"/>
                <a:cs typeface="Segoe UI" pitchFamily="34" charset="0"/>
              </a:rPr>
              <a:t>Each channel is destined for its own cortical processing area</a:t>
            </a:r>
          </a:p>
        </p:txBody>
      </p:sp>
      <p:sp>
        <p:nvSpPr>
          <p:cNvPr id="42" name="TextBox 41"/>
          <p:cNvSpPr txBox="1">
            <a:spLocks noChangeArrowheads="1"/>
          </p:cNvSpPr>
          <p:nvPr/>
        </p:nvSpPr>
        <p:spPr bwMode="auto">
          <a:xfrm>
            <a:off x="3517900" y="6134100"/>
            <a:ext cx="1965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dirty="0">
                <a:solidFill>
                  <a:srgbClr val="FF0000"/>
                </a:solidFill>
                <a:latin typeface="Segoe UI" pitchFamily="34" charset="0"/>
                <a:ea typeface="Segoe UI" pitchFamily="34" charset="0"/>
                <a:cs typeface="Segoe UI" pitchFamily="34" charset="0"/>
              </a:rPr>
              <a:t>Face Processing</a:t>
            </a:r>
          </a:p>
        </p:txBody>
      </p:sp>
      <p:cxnSp>
        <p:nvCxnSpPr>
          <p:cNvPr id="44" name="Straight Arrow Connector 43"/>
          <p:cNvCxnSpPr>
            <a:stCxn id="42" idx="3"/>
          </p:cNvCxnSpPr>
          <p:nvPr/>
        </p:nvCxnSpPr>
        <p:spPr>
          <a:xfrm flipV="1">
            <a:off x="5483438" y="6019801"/>
            <a:ext cx="917362" cy="31435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7097713" y="4484688"/>
            <a:ext cx="2127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solidFill>
                  <a:srgbClr val="000000"/>
                </a:solidFill>
                <a:latin typeface="Calibri" pitchFamily="34" charset="0"/>
                <a:cs typeface="Calibri" pitchFamily="34" charset="0"/>
              </a:rPr>
              <a:t>It all begins here…</a:t>
            </a:r>
          </a:p>
        </p:txBody>
      </p:sp>
      <p:cxnSp>
        <p:nvCxnSpPr>
          <p:cNvPr id="43" name="Straight Arrow Connector 42"/>
          <p:cNvCxnSpPr/>
          <p:nvPr/>
        </p:nvCxnSpPr>
        <p:spPr>
          <a:xfrm flipH="1">
            <a:off x="7772400" y="4814888"/>
            <a:ext cx="276225" cy="7254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hubel.med.harvard.edu/book/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17490" y="3431540"/>
            <a:ext cx="2371830" cy="28778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6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26"/>
                                        </p:tgtEl>
                                      </p:cBhvr>
                                    </p:animEffect>
                                    <p:set>
                                      <p:cBhvr>
                                        <p:cTn id="25" dur="1" fill="hold">
                                          <p:stCondLst>
                                            <p:cond delay="499"/>
                                          </p:stCondLst>
                                        </p:cTn>
                                        <p:tgtEl>
                                          <p:spTgt spid="102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500"/>
                                        <p:tgtEl>
                                          <p:spTgt spid="4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par>
                                <p:cTn id="39" presetID="22" presetClass="entr" presetSubtype="1"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up)">
                                      <p:cBhvr>
                                        <p:cTn id="4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42"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6863"/>
            <a:ext cx="7772400" cy="1143000"/>
          </a:xfrm>
        </p:spPr>
        <p:txBody>
          <a:bodyPr/>
          <a:lstStyle/>
          <a:p>
            <a:pPr>
              <a:defRPr/>
            </a:pPr>
            <a:r>
              <a:rPr lang="en-US" sz="2800" b="1" cap="all" dirty="0" smtClean="0">
                <a:latin typeface="Calibri" pitchFamily="34" charset="0"/>
                <a:cs typeface="Calibri" pitchFamily="34" charset="0"/>
              </a:rPr>
              <a:t>VISUAL PROCESSING IN CORTEX</a:t>
            </a:r>
            <a:endParaRPr lang="en-US" sz="2800" dirty="0">
              <a:latin typeface="Calibri" pitchFamily="34" charset="0"/>
              <a:cs typeface="Calibri" pitchFamily="34" charset="0"/>
            </a:endParaRPr>
          </a:p>
        </p:txBody>
      </p:sp>
      <p:sp>
        <p:nvSpPr>
          <p:cNvPr id="11267" name="Content Placeholder 2"/>
          <p:cNvSpPr>
            <a:spLocks noGrp="1"/>
          </p:cNvSpPr>
          <p:nvPr>
            <p:ph idx="1"/>
          </p:nvPr>
        </p:nvSpPr>
        <p:spPr>
          <a:xfrm>
            <a:off x="733425" y="1668463"/>
            <a:ext cx="7772400" cy="3432175"/>
          </a:xfrm>
        </p:spPr>
        <p:txBody>
          <a:bodyPr/>
          <a:lstStyle/>
          <a:p>
            <a:pPr>
              <a:defRPr/>
            </a:pPr>
            <a:r>
              <a:rPr lang="en-US" sz="2000" dirty="0" smtClean="0">
                <a:latin typeface="Calibri" pitchFamily="34" charset="0"/>
                <a:cs typeface="Calibri" pitchFamily="34" charset="0"/>
              </a:rPr>
              <a:t>Know the basic organization and function of primary visual cortex (the </a:t>
            </a:r>
            <a:r>
              <a:rPr lang="en-US" sz="2000" dirty="0" err="1" smtClean="0">
                <a:latin typeface="Calibri" pitchFamily="34" charset="0"/>
                <a:cs typeface="Calibri" pitchFamily="34" charset="0"/>
              </a:rPr>
              <a:t>hypercolumn</a:t>
            </a:r>
            <a:r>
              <a:rPr lang="en-US" sz="2000" dirty="0" smtClean="0">
                <a:latin typeface="Calibri" pitchFamily="34" charset="0"/>
                <a:cs typeface="Calibri" pitchFamily="34" charset="0"/>
              </a:rPr>
              <a:t>!).</a:t>
            </a:r>
          </a:p>
          <a:p>
            <a:pPr>
              <a:defRPr/>
            </a:pPr>
            <a:r>
              <a:rPr lang="en-US" sz="2000" dirty="0" smtClean="0">
                <a:latin typeface="Calibri" pitchFamily="34" charset="0"/>
                <a:cs typeface="Calibri" pitchFamily="34" charset="0"/>
              </a:rPr>
              <a:t>As we move from retina to cortex, the response properties of cells in the visual system become increasingly complex. What synaptic mechanisms are used to produce cells that could respond to complex shapes (e.g., </a:t>
            </a:r>
            <a:r>
              <a:rPr lang="en-US" sz="2000" dirty="0" err="1" smtClean="0">
                <a:latin typeface="Calibri" pitchFamily="34" charset="0"/>
                <a:cs typeface="Calibri" pitchFamily="34" charset="0"/>
              </a:rPr>
              <a:t>Geons</a:t>
            </a:r>
            <a:r>
              <a:rPr lang="en-US" sz="2000" dirty="0" smtClean="0">
                <a:latin typeface="Calibri" pitchFamily="34" charset="0"/>
                <a:cs typeface="Calibri" pitchFamily="34" charset="0"/>
              </a:rPr>
              <a:t>) or movement?</a:t>
            </a:r>
          </a:p>
          <a:p>
            <a:pPr>
              <a:defRPr/>
            </a:pPr>
            <a:r>
              <a:rPr lang="en-US" sz="2000" dirty="0" smtClean="0">
                <a:latin typeface="Calibri" pitchFamily="34" charset="0"/>
                <a:cs typeface="Calibri" pitchFamily="34" charset="0"/>
              </a:rPr>
              <a:t>Perception of Motion (why the retina can’t know whether something is moving or not).</a:t>
            </a:r>
          </a:p>
          <a:p>
            <a:pPr marL="0" indent="0">
              <a:buFontTx/>
              <a:buNone/>
              <a:defRPr/>
            </a:pPr>
            <a:endParaRPr lang="en-US" sz="20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4182400" y="1020953"/>
            <a:ext cx="3018019" cy="4070983"/>
            <a:chOff x="4646432" y="952713"/>
            <a:chExt cx="3018019" cy="4070983"/>
          </a:xfrm>
        </p:grpSpPr>
        <p:pic>
          <p:nvPicPr>
            <p:cNvPr id="48132" name="Picture 3" descr="397473aa_eps_2"/>
            <p:cNvPicPr>
              <a:picLocks noChangeAspect="1" noChangeArrowheads="1"/>
            </p:cNvPicPr>
            <p:nvPr/>
          </p:nvPicPr>
          <p:blipFill rotWithShape="1">
            <a:blip r:embed="rId3">
              <a:lum contrast="18000"/>
              <a:grayscl/>
              <a:extLst>
                <a:ext uri="{28A0092B-C50C-407E-A947-70E740481C1C}">
                  <a14:useLocalDpi xmlns:a14="http://schemas.microsoft.com/office/drawing/2010/main" val="0"/>
                </a:ext>
              </a:extLst>
            </a:blip>
            <a:srcRect t="57313"/>
            <a:stretch/>
          </p:blipFill>
          <p:spPr bwMode="auto">
            <a:xfrm>
              <a:off x="4703763" y="2096251"/>
              <a:ext cx="2960688" cy="292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descr="397473aa_eps_2"/>
            <p:cNvPicPr>
              <a:picLocks noChangeAspect="1" noChangeArrowheads="1"/>
            </p:cNvPicPr>
            <p:nvPr/>
          </p:nvPicPr>
          <p:blipFill rotWithShape="1">
            <a:blip r:embed="rId3">
              <a:lum contrast="18000"/>
              <a:grayscl/>
              <a:extLst>
                <a:ext uri="{28A0092B-C50C-407E-A947-70E740481C1C}">
                  <a14:useLocalDpi xmlns:a14="http://schemas.microsoft.com/office/drawing/2010/main" val="0"/>
                </a:ext>
              </a:extLst>
            </a:blip>
            <a:srcRect b="84312"/>
            <a:stretch/>
          </p:blipFill>
          <p:spPr bwMode="auto">
            <a:xfrm>
              <a:off x="4646432" y="952713"/>
              <a:ext cx="2960688" cy="107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38" name="Group 21"/>
          <p:cNvGrpSpPr>
            <a:grpSpLocks/>
          </p:cNvGrpSpPr>
          <p:nvPr/>
        </p:nvGrpSpPr>
        <p:grpSpPr bwMode="auto">
          <a:xfrm>
            <a:off x="6930973" y="2375909"/>
            <a:ext cx="1219200" cy="1163638"/>
            <a:chOff x="2311" y="2530"/>
            <a:chExt cx="982" cy="937"/>
          </a:xfrm>
        </p:grpSpPr>
        <p:sp>
          <p:nvSpPr>
            <p:cNvPr id="48139" name="Oval 22"/>
            <p:cNvSpPr>
              <a:spLocks noChangeArrowheads="1"/>
            </p:cNvSpPr>
            <p:nvPr/>
          </p:nvSpPr>
          <p:spPr bwMode="auto">
            <a:xfrm>
              <a:off x="2311" y="2530"/>
              <a:ext cx="982" cy="937"/>
            </a:xfrm>
            <a:prstGeom prst="ellipse">
              <a:avLst/>
            </a:prstGeom>
            <a:solidFill>
              <a:srgbClr val="FF000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0" name="Oval 23"/>
            <p:cNvSpPr>
              <a:spLocks noChangeArrowheads="1"/>
            </p:cNvSpPr>
            <p:nvPr/>
          </p:nvSpPr>
          <p:spPr bwMode="auto">
            <a:xfrm>
              <a:off x="2594" y="2790"/>
              <a:ext cx="408" cy="417"/>
            </a:xfrm>
            <a:prstGeom prst="ellipse">
              <a:avLst/>
            </a:prstGeom>
            <a:solidFill>
              <a:srgbClr val="00B05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1" name="Oval 24"/>
            <p:cNvSpPr>
              <a:spLocks noChangeArrowheads="1"/>
            </p:cNvSpPr>
            <p:nvPr/>
          </p:nvSpPr>
          <p:spPr bwMode="auto">
            <a:xfrm>
              <a:off x="2656" y="2545"/>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2" name="Oval 25"/>
            <p:cNvSpPr>
              <a:spLocks noChangeArrowheads="1"/>
            </p:cNvSpPr>
            <p:nvPr/>
          </p:nvSpPr>
          <p:spPr bwMode="auto">
            <a:xfrm>
              <a:off x="2917" y="26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3" name="Oval 26"/>
            <p:cNvSpPr>
              <a:spLocks noChangeArrowheads="1"/>
            </p:cNvSpPr>
            <p:nvPr/>
          </p:nvSpPr>
          <p:spPr bwMode="auto">
            <a:xfrm>
              <a:off x="3007" y="292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4" name="Oval 27"/>
            <p:cNvSpPr>
              <a:spLocks noChangeArrowheads="1"/>
            </p:cNvSpPr>
            <p:nvPr/>
          </p:nvSpPr>
          <p:spPr bwMode="auto">
            <a:xfrm>
              <a:off x="2422" y="270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5" name="Oval 28"/>
            <p:cNvSpPr>
              <a:spLocks noChangeArrowheads="1"/>
            </p:cNvSpPr>
            <p:nvPr/>
          </p:nvSpPr>
          <p:spPr bwMode="auto">
            <a:xfrm>
              <a:off x="2362" y="29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6" name="Oval 29"/>
            <p:cNvSpPr>
              <a:spLocks noChangeArrowheads="1"/>
            </p:cNvSpPr>
            <p:nvPr/>
          </p:nvSpPr>
          <p:spPr bwMode="auto">
            <a:xfrm>
              <a:off x="2542" y="321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7" name="Oval 30"/>
            <p:cNvSpPr>
              <a:spLocks noChangeArrowheads="1"/>
            </p:cNvSpPr>
            <p:nvPr/>
          </p:nvSpPr>
          <p:spPr bwMode="auto">
            <a:xfrm>
              <a:off x="2857" y="316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8148" name="Oval 31"/>
            <p:cNvSpPr>
              <a:spLocks noChangeArrowheads="1"/>
            </p:cNvSpPr>
            <p:nvPr/>
          </p:nvSpPr>
          <p:spPr bwMode="auto">
            <a:xfrm>
              <a:off x="2631" y="2790"/>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8149" name="Oval 32"/>
            <p:cNvSpPr>
              <a:spLocks noChangeArrowheads="1"/>
            </p:cNvSpPr>
            <p:nvPr/>
          </p:nvSpPr>
          <p:spPr bwMode="auto">
            <a:xfrm>
              <a:off x="2591" y="297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8150" name="Oval 33"/>
            <p:cNvSpPr>
              <a:spLocks noChangeArrowheads="1"/>
            </p:cNvSpPr>
            <p:nvPr/>
          </p:nvSpPr>
          <p:spPr bwMode="auto">
            <a:xfrm>
              <a:off x="2807" y="289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nvGrpSpPr>
          <p:cNvPr id="3" name="Group 2"/>
          <p:cNvGrpSpPr/>
          <p:nvPr/>
        </p:nvGrpSpPr>
        <p:grpSpPr>
          <a:xfrm>
            <a:off x="7999940" y="2914687"/>
            <a:ext cx="1371600" cy="542925"/>
            <a:chOff x="7672388" y="799247"/>
            <a:chExt cx="1371600" cy="542925"/>
          </a:xfrm>
        </p:grpSpPr>
        <p:sp>
          <p:nvSpPr>
            <p:cNvPr id="48134" name="Text Box 5"/>
            <p:cNvSpPr txBox="1">
              <a:spLocks noChangeArrowheads="1"/>
            </p:cNvSpPr>
            <p:nvPr/>
          </p:nvSpPr>
          <p:spPr bwMode="auto">
            <a:xfrm>
              <a:off x="7961313" y="799247"/>
              <a:ext cx="835025" cy="519113"/>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800" i="1" dirty="0">
                  <a:solidFill>
                    <a:srgbClr val="FFC000"/>
                  </a:solidFill>
                  <a:latin typeface="Times New Roman" pitchFamily="18" charset="0"/>
                </a:rPr>
                <a:t>light</a:t>
              </a:r>
            </a:p>
          </p:txBody>
        </p:sp>
        <p:sp>
          <p:nvSpPr>
            <p:cNvPr id="48135" name="Line 6"/>
            <p:cNvSpPr>
              <a:spLocks noChangeShapeType="1"/>
            </p:cNvSpPr>
            <p:nvPr/>
          </p:nvSpPr>
          <p:spPr bwMode="auto">
            <a:xfrm flipH="1">
              <a:off x="7672388" y="1342172"/>
              <a:ext cx="1371600" cy="0"/>
            </a:xfrm>
            <a:prstGeom prst="line">
              <a:avLst/>
            </a:prstGeom>
            <a:noFill/>
            <a:ln w="76200">
              <a:solidFill>
                <a:srgbClr val="FFC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grpSp>
      <p:pic>
        <p:nvPicPr>
          <p:cNvPr id="48136"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1490663"/>
            <a:ext cx="41910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4"/>
          <p:cNvSpPr txBox="1">
            <a:spLocks noChangeArrowheads="1"/>
          </p:cNvSpPr>
          <p:nvPr/>
        </p:nvSpPr>
        <p:spPr bwMode="auto">
          <a:xfrm>
            <a:off x="296863" y="239713"/>
            <a:ext cx="4406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Segoe UI" pitchFamily="34" charset="0"/>
                <a:ea typeface="Segoe UI" pitchFamily="34" charset="0"/>
                <a:cs typeface="Segoe UI" pitchFamily="34" charset="0"/>
              </a:rPr>
              <a:t>Review:  </a:t>
            </a:r>
            <a:r>
              <a:rPr lang="en-US" sz="2400" dirty="0" smtClean="0">
                <a:solidFill>
                  <a:srgbClr val="000000"/>
                </a:solidFill>
                <a:latin typeface="Segoe UI" pitchFamily="34" charset="0"/>
                <a:ea typeface="Segoe UI" pitchFamily="34" charset="0"/>
                <a:cs typeface="Segoe UI" pitchFamily="34" charset="0"/>
              </a:rPr>
              <a:t>What is </a:t>
            </a:r>
            <a:r>
              <a:rPr lang="en-US" sz="2400" dirty="0">
                <a:solidFill>
                  <a:srgbClr val="000000"/>
                </a:solidFill>
                <a:latin typeface="Segoe UI" pitchFamily="34" charset="0"/>
                <a:ea typeface="Segoe UI" pitchFamily="34" charset="0"/>
                <a:cs typeface="Segoe UI" pitchFamily="34" charset="0"/>
              </a:rPr>
              <a:t>leaving the RETINA?</a:t>
            </a:r>
          </a:p>
        </p:txBody>
      </p:sp>
      <p:grpSp>
        <p:nvGrpSpPr>
          <p:cNvPr id="36" name="Group 21"/>
          <p:cNvGrpSpPr>
            <a:grpSpLocks/>
          </p:cNvGrpSpPr>
          <p:nvPr/>
        </p:nvGrpSpPr>
        <p:grpSpPr bwMode="auto">
          <a:xfrm>
            <a:off x="6933245" y="3388133"/>
            <a:ext cx="1219200" cy="1163638"/>
            <a:chOff x="2311" y="2530"/>
            <a:chExt cx="982" cy="937"/>
          </a:xfrm>
        </p:grpSpPr>
        <p:sp>
          <p:nvSpPr>
            <p:cNvPr id="37" name="Oval 22"/>
            <p:cNvSpPr>
              <a:spLocks noChangeArrowheads="1"/>
            </p:cNvSpPr>
            <p:nvPr/>
          </p:nvSpPr>
          <p:spPr bwMode="auto">
            <a:xfrm>
              <a:off x="2311" y="2530"/>
              <a:ext cx="982" cy="937"/>
            </a:xfrm>
            <a:prstGeom prst="ellipse">
              <a:avLst/>
            </a:prstGeom>
            <a:solidFill>
              <a:srgbClr val="FF000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38" name="Oval 23"/>
            <p:cNvSpPr>
              <a:spLocks noChangeArrowheads="1"/>
            </p:cNvSpPr>
            <p:nvPr/>
          </p:nvSpPr>
          <p:spPr bwMode="auto">
            <a:xfrm>
              <a:off x="2594" y="2790"/>
              <a:ext cx="408" cy="417"/>
            </a:xfrm>
            <a:prstGeom prst="ellipse">
              <a:avLst/>
            </a:prstGeom>
            <a:solidFill>
              <a:srgbClr val="00B05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39" name="Oval 24"/>
            <p:cNvSpPr>
              <a:spLocks noChangeArrowheads="1"/>
            </p:cNvSpPr>
            <p:nvPr/>
          </p:nvSpPr>
          <p:spPr bwMode="auto">
            <a:xfrm>
              <a:off x="2656" y="2545"/>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0" name="Oval 25"/>
            <p:cNvSpPr>
              <a:spLocks noChangeArrowheads="1"/>
            </p:cNvSpPr>
            <p:nvPr/>
          </p:nvSpPr>
          <p:spPr bwMode="auto">
            <a:xfrm>
              <a:off x="2917" y="26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1" name="Oval 26"/>
            <p:cNvSpPr>
              <a:spLocks noChangeArrowheads="1"/>
            </p:cNvSpPr>
            <p:nvPr/>
          </p:nvSpPr>
          <p:spPr bwMode="auto">
            <a:xfrm>
              <a:off x="3007" y="292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2" name="Oval 27"/>
            <p:cNvSpPr>
              <a:spLocks noChangeArrowheads="1"/>
            </p:cNvSpPr>
            <p:nvPr/>
          </p:nvSpPr>
          <p:spPr bwMode="auto">
            <a:xfrm>
              <a:off x="2422" y="270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3" name="Oval 28"/>
            <p:cNvSpPr>
              <a:spLocks noChangeArrowheads="1"/>
            </p:cNvSpPr>
            <p:nvPr/>
          </p:nvSpPr>
          <p:spPr bwMode="auto">
            <a:xfrm>
              <a:off x="2362" y="29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4" name="Oval 29"/>
            <p:cNvSpPr>
              <a:spLocks noChangeArrowheads="1"/>
            </p:cNvSpPr>
            <p:nvPr/>
          </p:nvSpPr>
          <p:spPr bwMode="auto">
            <a:xfrm>
              <a:off x="2542" y="321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5" name="Oval 30"/>
            <p:cNvSpPr>
              <a:spLocks noChangeArrowheads="1"/>
            </p:cNvSpPr>
            <p:nvPr/>
          </p:nvSpPr>
          <p:spPr bwMode="auto">
            <a:xfrm>
              <a:off x="2857" y="316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46" name="Oval 31"/>
            <p:cNvSpPr>
              <a:spLocks noChangeArrowheads="1"/>
            </p:cNvSpPr>
            <p:nvPr/>
          </p:nvSpPr>
          <p:spPr bwMode="auto">
            <a:xfrm>
              <a:off x="2631" y="2790"/>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7" name="Oval 32"/>
            <p:cNvSpPr>
              <a:spLocks noChangeArrowheads="1"/>
            </p:cNvSpPr>
            <p:nvPr/>
          </p:nvSpPr>
          <p:spPr bwMode="auto">
            <a:xfrm>
              <a:off x="2591" y="297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8" name="Oval 33"/>
            <p:cNvSpPr>
              <a:spLocks noChangeArrowheads="1"/>
            </p:cNvSpPr>
            <p:nvPr/>
          </p:nvSpPr>
          <p:spPr bwMode="auto">
            <a:xfrm>
              <a:off x="2807" y="289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6246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0"/>
            <a:ext cx="38385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7" name="Group 29"/>
          <p:cNvGrpSpPr>
            <a:grpSpLocks/>
          </p:cNvGrpSpPr>
          <p:nvPr/>
        </p:nvGrpSpPr>
        <p:grpSpPr bwMode="auto">
          <a:xfrm>
            <a:off x="6226329" y="4800600"/>
            <a:ext cx="1358900" cy="762000"/>
            <a:chOff x="3936" y="3664"/>
            <a:chExt cx="856" cy="480"/>
          </a:xfrm>
        </p:grpSpPr>
        <p:sp>
          <p:nvSpPr>
            <p:cNvPr id="49177" name="Rectangle 30"/>
            <p:cNvSpPr>
              <a:spLocks noChangeArrowheads="1"/>
            </p:cNvSpPr>
            <p:nvPr/>
          </p:nvSpPr>
          <p:spPr bwMode="auto">
            <a:xfrm>
              <a:off x="3936" y="3664"/>
              <a:ext cx="856" cy="160"/>
            </a:xfrm>
            <a:prstGeom prst="rect">
              <a:avLst/>
            </a:prstGeom>
            <a:solidFill>
              <a:srgbClr val="FF0000"/>
            </a:solidFill>
            <a:ln w="12700">
              <a:solidFill>
                <a:schemeClr val="tx1"/>
              </a:solidFill>
              <a:miter lim="800000"/>
              <a:headEnd type="none" w="sm" len="sm"/>
              <a:tailEnd type="none" w="sm" len="sm"/>
            </a:ln>
          </p:spPr>
          <p:txBody>
            <a:bodyPr wrap="none" anchor="ctr"/>
            <a:lstStyle/>
            <a:p>
              <a:endParaRPr lang="en-US" sz="2400">
                <a:solidFill>
                  <a:srgbClr val="000000"/>
                </a:solidFill>
                <a:latin typeface="Times New Roman" pitchFamily="18" charset="0"/>
              </a:endParaRPr>
            </a:p>
          </p:txBody>
        </p:sp>
        <p:sp>
          <p:nvSpPr>
            <p:cNvPr id="49178" name="Rectangle 31"/>
            <p:cNvSpPr>
              <a:spLocks noChangeArrowheads="1"/>
            </p:cNvSpPr>
            <p:nvPr/>
          </p:nvSpPr>
          <p:spPr bwMode="auto">
            <a:xfrm>
              <a:off x="3936" y="3824"/>
              <a:ext cx="856" cy="160"/>
            </a:xfrm>
            <a:prstGeom prst="rect">
              <a:avLst/>
            </a:prstGeom>
            <a:solidFill>
              <a:srgbClr val="00B050"/>
            </a:solidFill>
            <a:ln w="12700">
              <a:solidFill>
                <a:schemeClr val="tx1"/>
              </a:solidFill>
              <a:miter lim="800000"/>
              <a:headEnd type="none" w="sm" len="sm"/>
              <a:tailEnd type="none" w="sm" len="sm"/>
            </a:ln>
          </p:spPr>
          <p:txBody>
            <a:bodyPr wrap="none" anchor="ctr"/>
            <a:lstStyle/>
            <a:p>
              <a:endParaRPr lang="en-US" sz="2400">
                <a:solidFill>
                  <a:srgbClr val="000000"/>
                </a:solidFill>
                <a:latin typeface="Times New Roman" pitchFamily="18" charset="0"/>
              </a:endParaRPr>
            </a:p>
          </p:txBody>
        </p:sp>
        <p:sp>
          <p:nvSpPr>
            <p:cNvPr id="49179" name="Rectangle 32"/>
            <p:cNvSpPr>
              <a:spLocks noChangeArrowheads="1"/>
            </p:cNvSpPr>
            <p:nvPr/>
          </p:nvSpPr>
          <p:spPr bwMode="auto">
            <a:xfrm>
              <a:off x="3936" y="3984"/>
              <a:ext cx="856" cy="160"/>
            </a:xfrm>
            <a:prstGeom prst="rect">
              <a:avLst/>
            </a:prstGeom>
            <a:solidFill>
              <a:srgbClr val="FF0000"/>
            </a:solidFill>
            <a:ln w="12700">
              <a:solidFill>
                <a:schemeClr val="tx1"/>
              </a:solidFill>
              <a:miter lim="800000"/>
              <a:headEnd type="none" w="sm" len="sm"/>
              <a:tailEnd type="none" w="sm" len="sm"/>
            </a:ln>
          </p:spPr>
          <p:txBody>
            <a:bodyPr wrap="none" anchor="ctr"/>
            <a:lstStyle/>
            <a:p>
              <a:endParaRPr lang="en-US" sz="2400">
                <a:solidFill>
                  <a:srgbClr val="000000"/>
                </a:solidFill>
                <a:latin typeface="Times New Roman" pitchFamily="18" charset="0"/>
              </a:endParaRPr>
            </a:p>
          </p:txBody>
        </p:sp>
      </p:grpSp>
      <p:grpSp>
        <p:nvGrpSpPr>
          <p:cNvPr id="2" name="Group 1"/>
          <p:cNvGrpSpPr/>
          <p:nvPr/>
        </p:nvGrpSpPr>
        <p:grpSpPr>
          <a:xfrm>
            <a:off x="5988050" y="4743450"/>
            <a:ext cx="1828800" cy="889000"/>
            <a:chOff x="5988050" y="4743450"/>
            <a:chExt cx="1828800" cy="889000"/>
          </a:xfrm>
        </p:grpSpPr>
        <p:grpSp>
          <p:nvGrpSpPr>
            <p:cNvPr id="49165" name="Group 34"/>
            <p:cNvGrpSpPr>
              <a:grpSpLocks/>
            </p:cNvGrpSpPr>
            <p:nvPr/>
          </p:nvGrpSpPr>
          <p:grpSpPr bwMode="auto">
            <a:xfrm>
              <a:off x="5988050" y="4743450"/>
              <a:ext cx="838200" cy="876300"/>
              <a:chOff x="5048" y="3648"/>
              <a:chExt cx="528" cy="552"/>
            </a:xfrm>
          </p:grpSpPr>
          <p:sp>
            <p:nvSpPr>
              <p:cNvPr id="49175" name="Oval 35"/>
              <p:cNvSpPr>
                <a:spLocks noChangeArrowheads="1"/>
              </p:cNvSpPr>
              <p:nvPr/>
            </p:nvSpPr>
            <p:spPr bwMode="auto">
              <a:xfrm>
                <a:off x="5224" y="3840"/>
                <a:ext cx="176" cy="168"/>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9176" name="Oval 36"/>
              <p:cNvSpPr>
                <a:spLocks noChangeArrowheads="1"/>
              </p:cNvSpPr>
              <p:nvPr/>
            </p:nvSpPr>
            <p:spPr bwMode="auto">
              <a:xfrm>
                <a:off x="5048" y="3648"/>
                <a:ext cx="528" cy="55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nvGrpSpPr>
            <p:cNvPr id="49166" name="Group 37"/>
            <p:cNvGrpSpPr>
              <a:grpSpLocks/>
            </p:cNvGrpSpPr>
            <p:nvPr/>
          </p:nvGrpSpPr>
          <p:grpSpPr bwMode="auto">
            <a:xfrm>
              <a:off x="6635750" y="4743450"/>
              <a:ext cx="838200" cy="876300"/>
              <a:chOff x="5048" y="3648"/>
              <a:chExt cx="528" cy="552"/>
            </a:xfrm>
          </p:grpSpPr>
          <p:sp>
            <p:nvSpPr>
              <p:cNvPr id="49173" name="Oval 38"/>
              <p:cNvSpPr>
                <a:spLocks noChangeArrowheads="1"/>
              </p:cNvSpPr>
              <p:nvPr/>
            </p:nvSpPr>
            <p:spPr bwMode="auto">
              <a:xfrm>
                <a:off x="5224" y="3840"/>
                <a:ext cx="176" cy="168"/>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9174" name="Oval 39"/>
              <p:cNvSpPr>
                <a:spLocks noChangeArrowheads="1"/>
              </p:cNvSpPr>
              <p:nvPr/>
            </p:nvSpPr>
            <p:spPr bwMode="auto">
              <a:xfrm>
                <a:off x="5048" y="3648"/>
                <a:ext cx="528" cy="55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nvGrpSpPr>
            <p:cNvPr id="49167" name="Group 40"/>
            <p:cNvGrpSpPr>
              <a:grpSpLocks/>
            </p:cNvGrpSpPr>
            <p:nvPr/>
          </p:nvGrpSpPr>
          <p:grpSpPr bwMode="auto">
            <a:xfrm>
              <a:off x="6305550" y="4743450"/>
              <a:ext cx="838200" cy="876300"/>
              <a:chOff x="5048" y="3648"/>
              <a:chExt cx="528" cy="552"/>
            </a:xfrm>
          </p:grpSpPr>
          <p:sp>
            <p:nvSpPr>
              <p:cNvPr id="49171" name="Oval 41"/>
              <p:cNvSpPr>
                <a:spLocks noChangeArrowheads="1"/>
              </p:cNvSpPr>
              <p:nvPr/>
            </p:nvSpPr>
            <p:spPr bwMode="auto">
              <a:xfrm>
                <a:off x="5224" y="3840"/>
                <a:ext cx="176" cy="168"/>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9172" name="Oval 42"/>
              <p:cNvSpPr>
                <a:spLocks noChangeArrowheads="1"/>
              </p:cNvSpPr>
              <p:nvPr/>
            </p:nvSpPr>
            <p:spPr bwMode="auto">
              <a:xfrm>
                <a:off x="5048" y="3648"/>
                <a:ext cx="528" cy="55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nvGrpSpPr>
            <p:cNvPr id="49168" name="Group 43"/>
            <p:cNvGrpSpPr>
              <a:grpSpLocks/>
            </p:cNvGrpSpPr>
            <p:nvPr/>
          </p:nvGrpSpPr>
          <p:grpSpPr bwMode="auto">
            <a:xfrm>
              <a:off x="6978650" y="4756150"/>
              <a:ext cx="838200" cy="876300"/>
              <a:chOff x="5048" y="3648"/>
              <a:chExt cx="528" cy="552"/>
            </a:xfrm>
          </p:grpSpPr>
          <p:sp>
            <p:nvSpPr>
              <p:cNvPr id="49169" name="Oval 44"/>
              <p:cNvSpPr>
                <a:spLocks noChangeArrowheads="1"/>
              </p:cNvSpPr>
              <p:nvPr/>
            </p:nvSpPr>
            <p:spPr bwMode="auto">
              <a:xfrm>
                <a:off x="5224" y="3840"/>
                <a:ext cx="176" cy="168"/>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49170" name="Oval 45"/>
              <p:cNvSpPr>
                <a:spLocks noChangeArrowheads="1"/>
              </p:cNvSpPr>
              <p:nvPr/>
            </p:nvSpPr>
            <p:spPr bwMode="auto">
              <a:xfrm>
                <a:off x="5048" y="3648"/>
                <a:ext cx="528" cy="55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sp>
        <p:nvSpPr>
          <p:cNvPr id="49159" name="Text Box 46"/>
          <p:cNvSpPr txBox="1">
            <a:spLocks noChangeArrowheads="1"/>
          </p:cNvSpPr>
          <p:nvPr/>
        </p:nvSpPr>
        <p:spPr bwMode="auto">
          <a:xfrm>
            <a:off x="5586413" y="2066925"/>
            <a:ext cx="2708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dirty="0">
                <a:solidFill>
                  <a:srgbClr val="000000"/>
                </a:solidFill>
                <a:latin typeface="Segoe UI" pitchFamily="34" charset="0"/>
                <a:ea typeface="Segoe UI" pitchFamily="34" charset="0"/>
                <a:cs typeface="Segoe UI" pitchFamily="34" charset="0"/>
              </a:rPr>
              <a:t>Eye-specific Layers</a:t>
            </a:r>
          </a:p>
        </p:txBody>
      </p:sp>
      <p:sp>
        <p:nvSpPr>
          <p:cNvPr id="49160" name="Text Box 47"/>
          <p:cNvSpPr txBox="1">
            <a:spLocks noChangeArrowheads="1"/>
          </p:cNvSpPr>
          <p:nvPr/>
        </p:nvSpPr>
        <p:spPr bwMode="auto">
          <a:xfrm>
            <a:off x="5451475" y="4162425"/>
            <a:ext cx="3050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a:solidFill>
                  <a:srgbClr val="000000"/>
                </a:solidFill>
                <a:latin typeface="Segoe UI" pitchFamily="34" charset="0"/>
                <a:ea typeface="Segoe UI" pitchFamily="34" charset="0"/>
                <a:cs typeface="Segoe UI" pitchFamily="34" charset="0"/>
              </a:rPr>
              <a:t>Eye-specific Columns</a:t>
            </a:r>
          </a:p>
        </p:txBody>
      </p:sp>
      <p:sp>
        <p:nvSpPr>
          <p:cNvPr id="49161" name="Text Box 48"/>
          <p:cNvSpPr txBox="1">
            <a:spLocks noChangeArrowheads="1"/>
          </p:cNvSpPr>
          <p:nvPr/>
        </p:nvSpPr>
        <p:spPr bwMode="auto">
          <a:xfrm>
            <a:off x="4785910" y="6035675"/>
            <a:ext cx="4266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Segoe UI" pitchFamily="34" charset="0"/>
                <a:ea typeface="Segoe UI" pitchFamily="34" charset="0"/>
                <a:cs typeface="Segoe UI" pitchFamily="34" charset="0"/>
              </a:rPr>
              <a:t>A Surprise:  </a:t>
            </a:r>
            <a:r>
              <a:rPr lang="en-US" sz="2400" dirty="0" smtClean="0">
                <a:solidFill>
                  <a:srgbClr val="000000"/>
                </a:solidFill>
                <a:latin typeface="Segoe UI" pitchFamily="34" charset="0"/>
                <a:ea typeface="Segoe UI" pitchFamily="34" charset="0"/>
                <a:cs typeface="Segoe UI" pitchFamily="34" charset="0"/>
              </a:rPr>
              <a:t>The First Elements</a:t>
            </a:r>
          </a:p>
          <a:p>
            <a:pPr algn="ctr" eaLnBrk="1" hangingPunct="1"/>
            <a:r>
              <a:rPr lang="en-US" sz="2400" dirty="0" smtClean="0">
                <a:solidFill>
                  <a:srgbClr val="000000"/>
                </a:solidFill>
                <a:latin typeface="Segoe UI" pitchFamily="34" charset="0"/>
                <a:ea typeface="Segoe UI" pitchFamily="34" charset="0"/>
                <a:cs typeface="Segoe UI" pitchFamily="34" charset="0"/>
              </a:rPr>
              <a:t>of Shape Are </a:t>
            </a:r>
            <a:r>
              <a:rPr lang="en-US" sz="2400" dirty="0">
                <a:solidFill>
                  <a:srgbClr val="000000"/>
                </a:solidFill>
                <a:latin typeface="Segoe UI" pitchFamily="34" charset="0"/>
                <a:ea typeface="Segoe UI" pitchFamily="34" charset="0"/>
                <a:cs typeface="Segoe UI" pitchFamily="34" charset="0"/>
              </a:rPr>
              <a:t>Little Bars</a:t>
            </a:r>
          </a:p>
        </p:txBody>
      </p:sp>
      <p:sp>
        <p:nvSpPr>
          <p:cNvPr id="49162" name="Text Box 49"/>
          <p:cNvSpPr txBox="1">
            <a:spLocks noChangeArrowheads="1"/>
          </p:cNvSpPr>
          <p:nvPr/>
        </p:nvSpPr>
        <p:spPr bwMode="auto">
          <a:xfrm>
            <a:off x="7397750" y="700088"/>
            <a:ext cx="96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i="1" dirty="0">
                <a:solidFill>
                  <a:srgbClr val="000000"/>
                </a:solidFill>
                <a:latin typeface="Segoe UI" pitchFamily="34" charset="0"/>
                <a:ea typeface="Segoe UI" pitchFamily="34" charset="0"/>
                <a:cs typeface="Segoe UI" pitchFamily="34" charset="0"/>
              </a:rPr>
              <a:t>retina</a:t>
            </a:r>
          </a:p>
        </p:txBody>
      </p:sp>
      <p:sp>
        <p:nvSpPr>
          <p:cNvPr id="49163" name="Text Box 50"/>
          <p:cNvSpPr txBox="1">
            <a:spLocks noChangeArrowheads="1"/>
          </p:cNvSpPr>
          <p:nvPr/>
        </p:nvSpPr>
        <p:spPr bwMode="auto">
          <a:xfrm>
            <a:off x="7397750" y="3006725"/>
            <a:ext cx="1426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i="1">
                <a:solidFill>
                  <a:srgbClr val="000000"/>
                </a:solidFill>
                <a:latin typeface="Segoe UI" pitchFamily="34" charset="0"/>
                <a:ea typeface="Segoe UI" pitchFamily="34" charset="0"/>
                <a:cs typeface="Segoe UI" pitchFamily="34" charset="0"/>
              </a:rPr>
              <a:t>thalamus</a:t>
            </a:r>
          </a:p>
        </p:txBody>
      </p:sp>
      <p:sp>
        <p:nvSpPr>
          <p:cNvPr id="49164" name="Text Box 51"/>
          <p:cNvSpPr txBox="1">
            <a:spLocks noChangeArrowheads="1"/>
          </p:cNvSpPr>
          <p:nvPr/>
        </p:nvSpPr>
        <p:spPr bwMode="auto">
          <a:xfrm>
            <a:off x="7820356" y="4959350"/>
            <a:ext cx="985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i="1" dirty="0">
                <a:solidFill>
                  <a:srgbClr val="000000"/>
                </a:solidFill>
                <a:latin typeface="Segoe UI" pitchFamily="34" charset="0"/>
                <a:ea typeface="Segoe UI" pitchFamily="34" charset="0"/>
                <a:cs typeface="Segoe UI" pitchFamily="34" charset="0"/>
              </a:rPr>
              <a:t>cortex</a:t>
            </a:r>
          </a:p>
        </p:txBody>
      </p:sp>
      <p:grpSp>
        <p:nvGrpSpPr>
          <p:cNvPr id="52" name="Group 21"/>
          <p:cNvGrpSpPr>
            <a:grpSpLocks/>
          </p:cNvGrpSpPr>
          <p:nvPr/>
        </p:nvGrpSpPr>
        <p:grpSpPr bwMode="auto">
          <a:xfrm>
            <a:off x="6217124" y="346869"/>
            <a:ext cx="1219200" cy="1163638"/>
            <a:chOff x="2311" y="2530"/>
            <a:chExt cx="982" cy="937"/>
          </a:xfrm>
        </p:grpSpPr>
        <p:sp>
          <p:nvSpPr>
            <p:cNvPr id="53" name="Oval 22"/>
            <p:cNvSpPr>
              <a:spLocks noChangeArrowheads="1"/>
            </p:cNvSpPr>
            <p:nvPr/>
          </p:nvSpPr>
          <p:spPr bwMode="auto">
            <a:xfrm>
              <a:off x="2311" y="2530"/>
              <a:ext cx="982" cy="937"/>
            </a:xfrm>
            <a:prstGeom prst="ellipse">
              <a:avLst/>
            </a:prstGeom>
            <a:solidFill>
              <a:srgbClr val="FF000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4" name="Oval 23"/>
            <p:cNvSpPr>
              <a:spLocks noChangeArrowheads="1"/>
            </p:cNvSpPr>
            <p:nvPr/>
          </p:nvSpPr>
          <p:spPr bwMode="auto">
            <a:xfrm>
              <a:off x="2594" y="2790"/>
              <a:ext cx="408" cy="417"/>
            </a:xfrm>
            <a:prstGeom prst="ellipse">
              <a:avLst/>
            </a:prstGeom>
            <a:solidFill>
              <a:srgbClr val="00B05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5" name="Oval 24"/>
            <p:cNvSpPr>
              <a:spLocks noChangeArrowheads="1"/>
            </p:cNvSpPr>
            <p:nvPr/>
          </p:nvSpPr>
          <p:spPr bwMode="auto">
            <a:xfrm>
              <a:off x="2656" y="2545"/>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6" name="Oval 25"/>
            <p:cNvSpPr>
              <a:spLocks noChangeArrowheads="1"/>
            </p:cNvSpPr>
            <p:nvPr/>
          </p:nvSpPr>
          <p:spPr bwMode="auto">
            <a:xfrm>
              <a:off x="2917" y="26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7" name="Oval 26"/>
            <p:cNvSpPr>
              <a:spLocks noChangeArrowheads="1"/>
            </p:cNvSpPr>
            <p:nvPr/>
          </p:nvSpPr>
          <p:spPr bwMode="auto">
            <a:xfrm>
              <a:off x="3007" y="292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8" name="Oval 27"/>
            <p:cNvSpPr>
              <a:spLocks noChangeArrowheads="1"/>
            </p:cNvSpPr>
            <p:nvPr/>
          </p:nvSpPr>
          <p:spPr bwMode="auto">
            <a:xfrm>
              <a:off x="2422" y="270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59" name="Oval 28"/>
            <p:cNvSpPr>
              <a:spLocks noChangeArrowheads="1"/>
            </p:cNvSpPr>
            <p:nvPr/>
          </p:nvSpPr>
          <p:spPr bwMode="auto">
            <a:xfrm>
              <a:off x="2362" y="29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0" name="Oval 29"/>
            <p:cNvSpPr>
              <a:spLocks noChangeArrowheads="1"/>
            </p:cNvSpPr>
            <p:nvPr/>
          </p:nvSpPr>
          <p:spPr bwMode="auto">
            <a:xfrm>
              <a:off x="2542" y="321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1" name="Oval 30"/>
            <p:cNvSpPr>
              <a:spLocks noChangeArrowheads="1"/>
            </p:cNvSpPr>
            <p:nvPr/>
          </p:nvSpPr>
          <p:spPr bwMode="auto">
            <a:xfrm>
              <a:off x="2857" y="316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2" name="Oval 31"/>
            <p:cNvSpPr>
              <a:spLocks noChangeArrowheads="1"/>
            </p:cNvSpPr>
            <p:nvPr/>
          </p:nvSpPr>
          <p:spPr bwMode="auto">
            <a:xfrm>
              <a:off x="2631" y="2790"/>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63" name="Oval 32"/>
            <p:cNvSpPr>
              <a:spLocks noChangeArrowheads="1"/>
            </p:cNvSpPr>
            <p:nvPr/>
          </p:nvSpPr>
          <p:spPr bwMode="auto">
            <a:xfrm>
              <a:off x="2591" y="297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64" name="Oval 33"/>
            <p:cNvSpPr>
              <a:spLocks noChangeArrowheads="1"/>
            </p:cNvSpPr>
            <p:nvPr/>
          </p:nvSpPr>
          <p:spPr bwMode="auto">
            <a:xfrm>
              <a:off x="2807" y="289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grpSp>
        <p:nvGrpSpPr>
          <p:cNvPr id="65" name="Group 21"/>
          <p:cNvGrpSpPr>
            <a:grpSpLocks/>
          </p:cNvGrpSpPr>
          <p:nvPr/>
        </p:nvGrpSpPr>
        <p:grpSpPr bwMode="auto">
          <a:xfrm>
            <a:off x="6217124" y="2653506"/>
            <a:ext cx="1219200" cy="1163638"/>
            <a:chOff x="2311" y="2530"/>
            <a:chExt cx="982" cy="937"/>
          </a:xfrm>
        </p:grpSpPr>
        <p:sp>
          <p:nvSpPr>
            <p:cNvPr id="66" name="Oval 22"/>
            <p:cNvSpPr>
              <a:spLocks noChangeArrowheads="1"/>
            </p:cNvSpPr>
            <p:nvPr/>
          </p:nvSpPr>
          <p:spPr bwMode="auto">
            <a:xfrm>
              <a:off x="2311" y="2530"/>
              <a:ext cx="982" cy="937"/>
            </a:xfrm>
            <a:prstGeom prst="ellipse">
              <a:avLst/>
            </a:prstGeom>
            <a:solidFill>
              <a:srgbClr val="FF000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7" name="Oval 23"/>
            <p:cNvSpPr>
              <a:spLocks noChangeArrowheads="1"/>
            </p:cNvSpPr>
            <p:nvPr/>
          </p:nvSpPr>
          <p:spPr bwMode="auto">
            <a:xfrm>
              <a:off x="2594" y="2790"/>
              <a:ext cx="408" cy="417"/>
            </a:xfrm>
            <a:prstGeom prst="ellipse">
              <a:avLst/>
            </a:prstGeom>
            <a:solidFill>
              <a:srgbClr val="00B050"/>
            </a:solid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8" name="Oval 24"/>
            <p:cNvSpPr>
              <a:spLocks noChangeArrowheads="1"/>
            </p:cNvSpPr>
            <p:nvPr/>
          </p:nvSpPr>
          <p:spPr bwMode="auto">
            <a:xfrm>
              <a:off x="2656" y="2545"/>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69" name="Oval 25"/>
            <p:cNvSpPr>
              <a:spLocks noChangeArrowheads="1"/>
            </p:cNvSpPr>
            <p:nvPr/>
          </p:nvSpPr>
          <p:spPr bwMode="auto">
            <a:xfrm>
              <a:off x="2917" y="26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0" name="Oval 26"/>
            <p:cNvSpPr>
              <a:spLocks noChangeArrowheads="1"/>
            </p:cNvSpPr>
            <p:nvPr/>
          </p:nvSpPr>
          <p:spPr bwMode="auto">
            <a:xfrm>
              <a:off x="3007" y="292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1" name="Oval 27"/>
            <p:cNvSpPr>
              <a:spLocks noChangeArrowheads="1"/>
            </p:cNvSpPr>
            <p:nvPr/>
          </p:nvSpPr>
          <p:spPr bwMode="auto">
            <a:xfrm>
              <a:off x="2422" y="270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2" name="Oval 28"/>
            <p:cNvSpPr>
              <a:spLocks noChangeArrowheads="1"/>
            </p:cNvSpPr>
            <p:nvPr/>
          </p:nvSpPr>
          <p:spPr bwMode="auto">
            <a:xfrm>
              <a:off x="2362" y="297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3" name="Oval 29"/>
            <p:cNvSpPr>
              <a:spLocks noChangeArrowheads="1"/>
            </p:cNvSpPr>
            <p:nvPr/>
          </p:nvSpPr>
          <p:spPr bwMode="auto">
            <a:xfrm>
              <a:off x="2542" y="3211"/>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4" name="Oval 30"/>
            <p:cNvSpPr>
              <a:spLocks noChangeArrowheads="1"/>
            </p:cNvSpPr>
            <p:nvPr/>
          </p:nvSpPr>
          <p:spPr bwMode="auto">
            <a:xfrm>
              <a:off x="2857" y="3166"/>
              <a:ext cx="232" cy="217"/>
            </a:xfrm>
            <a:prstGeom prst="ellipse">
              <a:avLst/>
            </a:prstGeom>
            <a:noFill/>
            <a:ln w="12700">
              <a:solidFill>
                <a:schemeClr val="tx1"/>
              </a:solidFill>
              <a:round/>
              <a:headEnd/>
              <a:tailEnd/>
            </a:ln>
          </p:spPr>
          <p:txBody>
            <a:bodyPr wrap="none" anchor="ctr"/>
            <a:lstStyle/>
            <a:p>
              <a:endParaRPr lang="en-US" sz="2400">
                <a:solidFill>
                  <a:srgbClr val="000000"/>
                </a:solidFill>
                <a:latin typeface="Times New Roman" pitchFamily="18" charset="0"/>
              </a:endParaRPr>
            </a:p>
          </p:txBody>
        </p:sp>
        <p:sp>
          <p:nvSpPr>
            <p:cNvPr id="75" name="Oval 31"/>
            <p:cNvSpPr>
              <a:spLocks noChangeArrowheads="1"/>
            </p:cNvSpPr>
            <p:nvPr/>
          </p:nvSpPr>
          <p:spPr bwMode="auto">
            <a:xfrm>
              <a:off x="2631" y="2790"/>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76" name="Oval 32"/>
            <p:cNvSpPr>
              <a:spLocks noChangeArrowheads="1"/>
            </p:cNvSpPr>
            <p:nvPr/>
          </p:nvSpPr>
          <p:spPr bwMode="auto">
            <a:xfrm>
              <a:off x="2591" y="297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77" name="Oval 33"/>
            <p:cNvSpPr>
              <a:spLocks noChangeArrowheads="1"/>
            </p:cNvSpPr>
            <p:nvPr/>
          </p:nvSpPr>
          <p:spPr bwMode="auto">
            <a:xfrm>
              <a:off x="2807" y="2894"/>
              <a:ext cx="232" cy="21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188170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434" name="Group 9"/>
          <p:cNvGrpSpPr>
            <a:grpSpLocks/>
          </p:cNvGrpSpPr>
          <p:nvPr/>
        </p:nvGrpSpPr>
        <p:grpSpPr bwMode="auto">
          <a:xfrm>
            <a:off x="5295900" y="0"/>
            <a:ext cx="3848100" cy="6069013"/>
            <a:chOff x="5295331" y="0"/>
            <a:chExt cx="3848669" cy="6069724"/>
          </a:xfrm>
        </p:grpSpPr>
        <p:pic>
          <p:nvPicPr>
            <p:cNvPr id="18453" name="Picture 2" descr="ctx simple"/>
            <p:cNvPicPr>
              <a:picLocks noChangeAspect="1" noChangeArrowheads="1"/>
            </p:cNvPicPr>
            <p:nvPr/>
          </p:nvPicPr>
          <p:blipFill>
            <a:blip r:embed="rId3">
              <a:extLst>
                <a:ext uri="{28A0092B-C50C-407E-A947-70E740481C1C}">
                  <a14:useLocalDpi xmlns:a14="http://schemas.microsoft.com/office/drawing/2010/main" val="0"/>
                </a:ext>
              </a:extLst>
            </a:blip>
            <a:srcRect b="11494"/>
            <a:stretch>
              <a:fillRect/>
            </a:stretch>
          </p:blipFill>
          <p:spPr bwMode="auto">
            <a:xfrm>
              <a:off x="5576888" y="0"/>
              <a:ext cx="3567112" cy="606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295331" y="26991"/>
              <a:ext cx="792280" cy="66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8435"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0"/>
            <a:ext cx="38385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7315200" y="452438"/>
            <a:ext cx="693738"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304088" y="898525"/>
            <a:ext cx="693737" cy="693738"/>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7304088" y="1471613"/>
            <a:ext cx="693737"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7504113" y="661988"/>
            <a:ext cx="300037" cy="1308100"/>
          </a:xfrm>
          <a:prstGeom prst="rect">
            <a:avLst/>
          </a:prstGeom>
          <a:solidFill>
            <a:srgbClr val="FFFF00">
              <a:alpha val="60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5859463" y="4110038"/>
            <a:ext cx="109537" cy="109537"/>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384925" y="4067175"/>
            <a:ext cx="111125" cy="11112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6831013" y="4041775"/>
            <a:ext cx="111125" cy="109538"/>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746875" y="6180138"/>
            <a:ext cx="111125" cy="425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4" name="TextBox 13"/>
          <p:cNvSpPr txBox="1">
            <a:spLocks noChangeArrowheads="1"/>
          </p:cNvSpPr>
          <p:nvPr/>
        </p:nvSpPr>
        <p:spPr bwMode="auto">
          <a:xfrm>
            <a:off x="793750" y="157797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retina</a:t>
            </a:r>
          </a:p>
        </p:txBody>
      </p:sp>
      <p:sp>
        <p:nvSpPr>
          <p:cNvPr id="18445" name="TextBox 17"/>
          <p:cNvSpPr txBox="1">
            <a:spLocks noChangeArrowheads="1"/>
          </p:cNvSpPr>
          <p:nvPr/>
        </p:nvSpPr>
        <p:spPr bwMode="auto">
          <a:xfrm>
            <a:off x="312738" y="4551363"/>
            <a:ext cx="1017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thalamus</a:t>
            </a:r>
          </a:p>
        </p:txBody>
      </p:sp>
      <p:sp>
        <p:nvSpPr>
          <p:cNvPr id="18446" name="TextBox 18"/>
          <p:cNvSpPr txBox="1">
            <a:spLocks noChangeArrowheads="1"/>
          </p:cNvSpPr>
          <p:nvPr/>
        </p:nvSpPr>
        <p:spPr bwMode="auto">
          <a:xfrm>
            <a:off x="877888" y="609917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cortex</a:t>
            </a:r>
          </a:p>
        </p:txBody>
      </p:sp>
      <p:sp>
        <p:nvSpPr>
          <p:cNvPr id="18447" name="TextBox 19"/>
          <p:cNvSpPr txBox="1">
            <a:spLocks noChangeArrowheads="1"/>
          </p:cNvSpPr>
          <p:nvPr/>
        </p:nvSpPr>
        <p:spPr bwMode="auto">
          <a:xfrm>
            <a:off x="5503863" y="150336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retina</a:t>
            </a:r>
          </a:p>
        </p:txBody>
      </p:sp>
      <p:sp>
        <p:nvSpPr>
          <p:cNvPr id="18448" name="TextBox 20"/>
          <p:cNvSpPr txBox="1">
            <a:spLocks noChangeArrowheads="1"/>
          </p:cNvSpPr>
          <p:nvPr/>
        </p:nvSpPr>
        <p:spPr bwMode="auto">
          <a:xfrm>
            <a:off x="4748213" y="2489200"/>
            <a:ext cx="101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thalamus</a:t>
            </a:r>
          </a:p>
        </p:txBody>
      </p:sp>
      <p:sp>
        <p:nvSpPr>
          <p:cNvPr id="18449" name="TextBox 21"/>
          <p:cNvSpPr txBox="1">
            <a:spLocks noChangeArrowheads="1"/>
          </p:cNvSpPr>
          <p:nvPr/>
        </p:nvSpPr>
        <p:spPr bwMode="auto">
          <a:xfrm>
            <a:off x="5186363" y="4567238"/>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cortex</a:t>
            </a:r>
          </a:p>
        </p:txBody>
      </p:sp>
      <p:sp>
        <p:nvSpPr>
          <p:cNvPr id="15" name="TextBox 14"/>
          <p:cNvSpPr txBox="1">
            <a:spLocks noChangeArrowheads="1"/>
          </p:cNvSpPr>
          <p:nvPr/>
        </p:nvSpPr>
        <p:spPr bwMode="auto">
          <a:xfrm>
            <a:off x="6946900" y="6143625"/>
            <a:ext cx="185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What you see</a:t>
            </a:r>
          </a:p>
        </p:txBody>
      </p:sp>
      <p:sp>
        <p:nvSpPr>
          <p:cNvPr id="2" name="Rectangle 1"/>
          <p:cNvSpPr/>
          <p:nvPr/>
        </p:nvSpPr>
        <p:spPr>
          <a:xfrm>
            <a:off x="6715125" y="4735513"/>
            <a:ext cx="92075" cy="20002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p:nvPr/>
        </p:nvSpPr>
        <p:spPr>
          <a:xfrm>
            <a:off x="7147047" y="5019511"/>
            <a:ext cx="1907253" cy="400110"/>
          </a:xfrm>
          <a:prstGeom prst="rect">
            <a:avLst/>
          </a:prstGeom>
          <a:solidFill>
            <a:schemeClr val="bg1"/>
          </a:solidFill>
        </p:spPr>
        <p:txBody>
          <a:bodyPr wrap="none" rtlCol="0">
            <a:spAutoFit/>
          </a:bodyPr>
          <a:lstStyle/>
          <a:p>
            <a:r>
              <a:rPr lang="en-US" sz="2000" dirty="0" smtClean="0">
                <a:latin typeface="Segoe UI" pitchFamily="34" charset="0"/>
                <a:ea typeface="Segoe UI" pitchFamily="34" charset="0"/>
                <a:cs typeface="Segoe UI" pitchFamily="34" charset="0"/>
              </a:rPr>
              <a:t>V1 Cortical Cell</a:t>
            </a:r>
            <a:endParaRPr lang="en-US" sz="2000" dirty="0">
              <a:latin typeface="Segoe UI" pitchFamily="34" charset="0"/>
              <a:ea typeface="Segoe UI" pitchFamily="34" charset="0"/>
              <a:cs typeface="Segoe UI" pitchFamily="34" charset="0"/>
            </a:endParaRPr>
          </a:p>
        </p:txBody>
      </p:sp>
      <p:sp>
        <p:nvSpPr>
          <p:cNvPr id="23" name="TextBox 22"/>
          <p:cNvSpPr txBox="1"/>
          <p:nvPr/>
        </p:nvSpPr>
        <p:spPr>
          <a:xfrm>
            <a:off x="7117148" y="3904244"/>
            <a:ext cx="1255472" cy="369332"/>
          </a:xfrm>
          <a:prstGeom prst="rect">
            <a:avLst/>
          </a:prstGeom>
          <a:solidFill>
            <a:schemeClr val="bg1"/>
          </a:solidFill>
        </p:spPr>
        <p:txBody>
          <a:bodyPr wrap="none" rtlCol="0">
            <a:spAutoFit/>
          </a:bodyPr>
          <a:lstStyle/>
          <a:p>
            <a:r>
              <a:rPr lang="en-US" dirty="0" smtClean="0">
                <a:latin typeface="Segoe UI" pitchFamily="34" charset="0"/>
                <a:ea typeface="Segoe UI" pitchFamily="34" charset="0"/>
                <a:cs typeface="Segoe UI" pitchFamily="34" charset="0"/>
              </a:rPr>
              <a:t>Input Cells</a:t>
            </a:r>
            <a:endParaRPr lang="en-US" dirty="0">
              <a:latin typeface="Segoe UI" pitchFamily="34" charset="0"/>
              <a:ea typeface="Segoe UI" pitchFamily="34" charset="0"/>
              <a:cs typeface="Segoe UI"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mph" presetSubtype="0" repeatCount="indefinite" fill="remove" grpId="0" nodeType="clickEffect">
                                  <p:stCondLst>
                                    <p:cond delay="0"/>
                                  </p:stCondLst>
                                  <p:childTnLst>
                                    <p:animClr clrSpc="rgb" dir="cw">
                                      <p:cBhvr override="childStyle">
                                        <p:cTn id="13" dur="250" autoRev="1" fill="remove"/>
                                        <p:tgtEl>
                                          <p:spTgt spid="7"/>
                                        </p:tgtEl>
                                        <p:attrNameLst>
                                          <p:attrName>style.color</p:attrName>
                                        </p:attrNameLst>
                                      </p:cBhvr>
                                      <p:to>
                                        <a:srgbClr val="FFFF00"/>
                                      </p:to>
                                    </p:animClr>
                                    <p:animClr clrSpc="rgb" dir="cw">
                                      <p:cBhvr>
                                        <p:cTn id="14" dur="250" autoRev="1" fill="remove"/>
                                        <p:tgtEl>
                                          <p:spTgt spid="7"/>
                                        </p:tgtEl>
                                        <p:attrNameLst>
                                          <p:attrName>fillcolor</p:attrName>
                                        </p:attrNameLst>
                                      </p:cBhvr>
                                      <p:to>
                                        <a:srgbClr val="FFFF00"/>
                                      </p:to>
                                    </p:animClr>
                                    <p:set>
                                      <p:cBhvr>
                                        <p:cTn id="15" dur="250" autoRev="1" fill="remove"/>
                                        <p:tgtEl>
                                          <p:spTgt spid="7"/>
                                        </p:tgtEl>
                                        <p:attrNameLst>
                                          <p:attrName>fill.type</p:attrName>
                                        </p:attrNameLst>
                                      </p:cBhvr>
                                      <p:to>
                                        <p:strVal val="solid"/>
                                      </p:to>
                                    </p:set>
                                    <p:set>
                                      <p:cBhvr>
                                        <p:cTn id="16" dur="250" autoRev="1" fill="remove"/>
                                        <p:tgtEl>
                                          <p:spTgt spid="7"/>
                                        </p:tgtEl>
                                        <p:attrNameLst>
                                          <p:attrName>fill.on</p:attrName>
                                        </p:attrNameLst>
                                      </p:cBhvr>
                                      <p:to>
                                        <p:strVal val="true"/>
                                      </p:to>
                                    </p:set>
                                  </p:childTnLst>
                                </p:cTn>
                              </p:par>
                              <p:par>
                                <p:cTn id="17" presetID="27" presetClass="emph" presetSubtype="0" repeatCount="indefinite" fill="remove" grpId="0" nodeType="withEffect">
                                  <p:stCondLst>
                                    <p:cond delay="0"/>
                                  </p:stCondLst>
                                  <p:childTnLst>
                                    <p:animClr clrSpc="rgb" dir="cw">
                                      <p:cBhvr override="childStyle">
                                        <p:cTn id="18" dur="250" autoRev="1" fill="remove"/>
                                        <p:tgtEl>
                                          <p:spTgt spid="3"/>
                                        </p:tgtEl>
                                        <p:attrNameLst>
                                          <p:attrName>style.color</p:attrName>
                                        </p:attrNameLst>
                                      </p:cBhvr>
                                      <p:to>
                                        <a:srgbClr val="FFFF00"/>
                                      </p:to>
                                    </p:animClr>
                                    <p:animClr clrSpc="rgb" dir="cw">
                                      <p:cBhvr>
                                        <p:cTn id="19" dur="250" autoRev="1" fill="remove"/>
                                        <p:tgtEl>
                                          <p:spTgt spid="3"/>
                                        </p:tgtEl>
                                        <p:attrNameLst>
                                          <p:attrName>fillcolor</p:attrName>
                                        </p:attrNameLst>
                                      </p:cBhvr>
                                      <p:to>
                                        <a:srgbClr val="FFFF00"/>
                                      </p:to>
                                    </p:animClr>
                                    <p:set>
                                      <p:cBhvr>
                                        <p:cTn id="20" dur="250" autoRev="1" fill="remove"/>
                                        <p:tgtEl>
                                          <p:spTgt spid="3"/>
                                        </p:tgtEl>
                                        <p:attrNameLst>
                                          <p:attrName>fill.type</p:attrName>
                                        </p:attrNameLst>
                                      </p:cBhvr>
                                      <p:to>
                                        <p:strVal val="solid"/>
                                      </p:to>
                                    </p:set>
                                    <p:set>
                                      <p:cBhvr>
                                        <p:cTn id="21" dur="250" autoRev="1" fill="remove"/>
                                        <p:tgtEl>
                                          <p:spTgt spid="3"/>
                                        </p:tgtEl>
                                        <p:attrNameLst>
                                          <p:attrName>fill.on</p:attrName>
                                        </p:attrNameLst>
                                      </p:cBhvr>
                                      <p:to>
                                        <p:strVal val="true"/>
                                      </p:to>
                                    </p:set>
                                  </p:childTnLst>
                                </p:cTn>
                              </p:par>
                              <p:par>
                                <p:cTn id="22" presetID="27" presetClass="emph" presetSubtype="0" repeatCount="indefinite" fill="remove" grpId="0" nodeType="withEffect">
                                  <p:stCondLst>
                                    <p:cond delay="0"/>
                                  </p:stCondLst>
                                  <p:childTnLst>
                                    <p:animClr clrSpc="rgb" dir="cw">
                                      <p:cBhvr override="childStyle">
                                        <p:cTn id="23" dur="250" autoRev="1" fill="remove"/>
                                        <p:tgtEl>
                                          <p:spTgt spid="8"/>
                                        </p:tgtEl>
                                        <p:attrNameLst>
                                          <p:attrName>style.color</p:attrName>
                                        </p:attrNameLst>
                                      </p:cBhvr>
                                      <p:to>
                                        <a:srgbClr val="FFFF00"/>
                                      </p:to>
                                    </p:animClr>
                                    <p:animClr clrSpc="rgb" dir="cw">
                                      <p:cBhvr>
                                        <p:cTn id="24" dur="250" autoRev="1" fill="remove"/>
                                        <p:tgtEl>
                                          <p:spTgt spid="8"/>
                                        </p:tgtEl>
                                        <p:attrNameLst>
                                          <p:attrName>fillcolor</p:attrName>
                                        </p:attrNameLst>
                                      </p:cBhvr>
                                      <p:to>
                                        <a:srgbClr val="FFFF00"/>
                                      </p:to>
                                    </p:animClr>
                                    <p:set>
                                      <p:cBhvr>
                                        <p:cTn id="25" dur="250" autoRev="1" fill="remove"/>
                                        <p:tgtEl>
                                          <p:spTgt spid="8"/>
                                        </p:tgtEl>
                                        <p:attrNameLst>
                                          <p:attrName>fill.type</p:attrName>
                                        </p:attrNameLst>
                                      </p:cBhvr>
                                      <p:to>
                                        <p:strVal val="solid"/>
                                      </p:to>
                                    </p:set>
                                    <p:set>
                                      <p:cBhvr>
                                        <p:cTn id="26" dur="250" autoRev="1" fill="remove"/>
                                        <p:tgtEl>
                                          <p:spTgt spid="8"/>
                                        </p:tgtEl>
                                        <p:attrNameLst>
                                          <p:attrName>fill.on</p:attrName>
                                        </p:attrNameLst>
                                      </p:cBhvr>
                                      <p:to>
                                        <p:strVal val="tru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mph" presetSubtype="0" repeatCount="indefinite" fill="remove" grpId="0" nodeType="clickEffect">
                                  <p:stCondLst>
                                    <p:cond delay="0"/>
                                  </p:stCondLst>
                                  <p:childTnLst>
                                    <p:animClr clrSpc="rgb" dir="cw">
                                      <p:cBhvr override="childStyle">
                                        <p:cTn id="30" dur="250" autoRev="1" fill="remove"/>
                                        <p:tgtEl>
                                          <p:spTgt spid="5"/>
                                        </p:tgtEl>
                                        <p:attrNameLst>
                                          <p:attrName>style.color</p:attrName>
                                        </p:attrNameLst>
                                      </p:cBhvr>
                                      <p:to>
                                        <a:srgbClr val="FFFF00"/>
                                      </p:to>
                                    </p:animClr>
                                    <p:animClr clrSpc="rgb" dir="cw">
                                      <p:cBhvr>
                                        <p:cTn id="31" dur="250" autoRev="1" fill="remove"/>
                                        <p:tgtEl>
                                          <p:spTgt spid="5"/>
                                        </p:tgtEl>
                                        <p:attrNameLst>
                                          <p:attrName>fillcolor</p:attrName>
                                        </p:attrNameLst>
                                      </p:cBhvr>
                                      <p:to>
                                        <a:srgbClr val="FFFF00"/>
                                      </p:to>
                                    </p:animClr>
                                    <p:set>
                                      <p:cBhvr>
                                        <p:cTn id="32" dur="250" autoRev="1" fill="remove"/>
                                        <p:tgtEl>
                                          <p:spTgt spid="5"/>
                                        </p:tgtEl>
                                        <p:attrNameLst>
                                          <p:attrName>fill.type</p:attrName>
                                        </p:attrNameLst>
                                      </p:cBhvr>
                                      <p:to>
                                        <p:strVal val="solid"/>
                                      </p:to>
                                    </p:set>
                                    <p:set>
                                      <p:cBhvr>
                                        <p:cTn id="33" dur="250" autoRev="1" fill="remove"/>
                                        <p:tgtEl>
                                          <p:spTgt spid="5"/>
                                        </p:tgtEl>
                                        <p:attrNameLst>
                                          <p:attrName>fill.on</p:attrName>
                                        </p:attrNameLst>
                                      </p:cBhvr>
                                      <p:to>
                                        <p:strVal val="true"/>
                                      </p:to>
                                    </p:set>
                                  </p:childTnLst>
                                </p:cTn>
                              </p:par>
                              <p:par>
                                <p:cTn id="34" presetID="27" presetClass="emph" presetSubtype="0" repeatCount="indefinite" fill="remove" grpId="0" nodeType="withEffect">
                                  <p:stCondLst>
                                    <p:cond delay="0"/>
                                  </p:stCondLst>
                                  <p:childTnLst>
                                    <p:animClr clrSpc="rgb" dir="cw">
                                      <p:cBhvr override="childStyle">
                                        <p:cTn id="35" dur="250" autoRev="1" fill="remove"/>
                                        <p:tgtEl>
                                          <p:spTgt spid="11"/>
                                        </p:tgtEl>
                                        <p:attrNameLst>
                                          <p:attrName>style.color</p:attrName>
                                        </p:attrNameLst>
                                      </p:cBhvr>
                                      <p:to>
                                        <a:srgbClr val="FFFF00"/>
                                      </p:to>
                                    </p:animClr>
                                    <p:animClr clrSpc="rgb" dir="cw">
                                      <p:cBhvr>
                                        <p:cTn id="36" dur="250" autoRev="1" fill="remove"/>
                                        <p:tgtEl>
                                          <p:spTgt spid="11"/>
                                        </p:tgtEl>
                                        <p:attrNameLst>
                                          <p:attrName>fillcolor</p:attrName>
                                        </p:attrNameLst>
                                      </p:cBhvr>
                                      <p:to>
                                        <a:srgbClr val="FFFF00"/>
                                      </p:to>
                                    </p:animClr>
                                    <p:set>
                                      <p:cBhvr>
                                        <p:cTn id="37" dur="250" autoRev="1" fill="remove"/>
                                        <p:tgtEl>
                                          <p:spTgt spid="11"/>
                                        </p:tgtEl>
                                        <p:attrNameLst>
                                          <p:attrName>fill.type</p:attrName>
                                        </p:attrNameLst>
                                      </p:cBhvr>
                                      <p:to>
                                        <p:strVal val="solid"/>
                                      </p:to>
                                    </p:set>
                                    <p:set>
                                      <p:cBhvr>
                                        <p:cTn id="38" dur="250" autoRev="1" fill="remove"/>
                                        <p:tgtEl>
                                          <p:spTgt spid="11"/>
                                        </p:tgtEl>
                                        <p:attrNameLst>
                                          <p:attrName>fill.on</p:attrName>
                                        </p:attrNameLst>
                                      </p:cBhvr>
                                      <p:to>
                                        <p:strVal val="true"/>
                                      </p:to>
                                    </p:set>
                                  </p:childTnLst>
                                </p:cTn>
                              </p:par>
                              <p:par>
                                <p:cTn id="39" presetID="27" presetClass="emph" presetSubtype="0" repeatCount="indefinite" fill="remove" grpId="0" nodeType="withEffect">
                                  <p:stCondLst>
                                    <p:cond delay="0"/>
                                  </p:stCondLst>
                                  <p:childTnLst>
                                    <p:animClr clrSpc="rgb" dir="cw">
                                      <p:cBhvr override="childStyle">
                                        <p:cTn id="40" dur="250" autoRev="1" fill="remove"/>
                                        <p:tgtEl>
                                          <p:spTgt spid="12"/>
                                        </p:tgtEl>
                                        <p:attrNameLst>
                                          <p:attrName>style.color</p:attrName>
                                        </p:attrNameLst>
                                      </p:cBhvr>
                                      <p:to>
                                        <a:srgbClr val="FFFF00"/>
                                      </p:to>
                                    </p:animClr>
                                    <p:animClr clrSpc="rgb" dir="cw">
                                      <p:cBhvr>
                                        <p:cTn id="41" dur="250" autoRev="1" fill="remove"/>
                                        <p:tgtEl>
                                          <p:spTgt spid="12"/>
                                        </p:tgtEl>
                                        <p:attrNameLst>
                                          <p:attrName>fillcolor</p:attrName>
                                        </p:attrNameLst>
                                      </p:cBhvr>
                                      <p:to>
                                        <a:srgbClr val="FFFF00"/>
                                      </p:to>
                                    </p:animClr>
                                    <p:set>
                                      <p:cBhvr>
                                        <p:cTn id="42" dur="250" autoRev="1" fill="remove"/>
                                        <p:tgtEl>
                                          <p:spTgt spid="12"/>
                                        </p:tgtEl>
                                        <p:attrNameLst>
                                          <p:attrName>fill.type</p:attrName>
                                        </p:attrNameLst>
                                      </p:cBhvr>
                                      <p:to>
                                        <p:strVal val="solid"/>
                                      </p:to>
                                    </p:set>
                                    <p:set>
                                      <p:cBhvr>
                                        <p:cTn id="43" dur="250" autoRev="1" fill="remove"/>
                                        <p:tgtEl>
                                          <p:spTgt spid="12"/>
                                        </p:tgtEl>
                                        <p:attrNameLst>
                                          <p:attrName>fill.on</p:attrName>
                                        </p:attrNameLst>
                                      </p:cBhvr>
                                      <p:to>
                                        <p:strVal val="tru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mph" presetSubtype="0" repeatCount="indefinite" fill="remove" grpId="0" nodeType="clickEffect">
                                  <p:stCondLst>
                                    <p:cond delay="0"/>
                                  </p:stCondLst>
                                  <p:childTnLst>
                                    <p:animClr clrSpc="rgb" dir="cw">
                                      <p:cBhvr override="childStyle">
                                        <p:cTn id="47" dur="250" autoRev="1" fill="remove"/>
                                        <p:tgtEl>
                                          <p:spTgt spid="2"/>
                                        </p:tgtEl>
                                        <p:attrNameLst>
                                          <p:attrName>style.color</p:attrName>
                                        </p:attrNameLst>
                                      </p:cBhvr>
                                      <p:to>
                                        <a:srgbClr val="FFFF00"/>
                                      </p:to>
                                    </p:animClr>
                                    <p:animClr clrSpc="rgb" dir="cw">
                                      <p:cBhvr>
                                        <p:cTn id="48" dur="250" autoRev="1" fill="remove"/>
                                        <p:tgtEl>
                                          <p:spTgt spid="2"/>
                                        </p:tgtEl>
                                        <p:attrNameLst>
                                          <p:attrName>fillcolor</p:attrName>
                                        </p:attrNameLst>
                                      </p:cBhvr>
                                      <p:to>
                                        <a:srgbClr val="FFFF00"/>
                                      </p:to>
                                    </p:animClr>
                                    <p:set>
                                      <p:cBhvr>
                                        <p:cTn id="49" dur="250" autoRev="1" fill="remove"/>
                                        <p:tgtEl>
                                          <p:spTgt spid="2"/>
                                        </p:tgtEl>
                                        <p:attrNameLst>
                                          <p:attrName>fill.type</p:attrName>
                                        </p:attrNameLst>
                                      </p:cBhvr>
                                      <p:to>
                                        <p:strVal val="solid"/>
                                      </p:to>
                                    </p:set>
                                    <p:set>
                                      <p:cBhvr>
                                        <p:cTn id="50" dur="250" autoRev="1" fill="remove"/>
                                        <p:tgtEl>
                                          <p:spTgt spid="2"/>
                                        </p:tgtEl>
                                        <p:attrNameLst>
                                          <p:attrName>fill.on</p:attrName>
                                        </p:attrNameLst>
                                      </p:cBhvr>
                                      <p:to>
                                        <p:strVal val="tru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4" grpId="0" animBg="1"/>
      <p:bldP spid="5" grpId="0" animBg="1"/>
      <p:bldP spid="11" grpId="0" animBg="1"/>
      <p:bldP spid="12" grpId="0" animBg="1"/>
      <p:bldP spid="6" grpId="0" animBg="1"/>
      <p:bldP spid="15"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434" name="Group 9"/>
          <p:cNvGrpSpPr>
            <a:grpSpLocks/>
          </p:cNvGrpSpPr>
          <p:nvPr/>
        </p:nvGrpSpPr>
        <p:grpSpPr bwMode="auto">
          <a:xfrm>
            <a:off x="5295900" y="0"/>
            <a:ext cx="3848100" cy="6069013"/>
            <a:chOff x="5295331" y="0"/>
            <a:chExt cx="3848669" cy="6069724"/>
          </a:xfrm>
        </p:grpSpPr>
        <p:pic>
          <p:nvPicPr>
            <p:cNvPr id="18453" name="Picture 2" descr="ctx simple"/>
            <p:cNvPicPr>
              <a:picLocks noChangeAspect="1" noChangeArrowheads="1"/>
            </p:cNvPicPr>
            <p:nvPr/>
          </p:nvPicPr>
          <p:blipFill>
            <a:blip r:embed="rId3">
              <a:extLst>
                <a:ext uri="{28A0092B-C50C-407E-A947-70E740481C1C}">
                  <a14:useLocalDpi xmlns:a14="http://schemas.microsoft.com/office/drawing/2010/main" val="0"/>
                </a:ext>
              </a:extLst>
            </a:blip>
            <a:srcRect b="11494"/>
            <a:stretch>
              <a:fillRect/>
            </a:stretch>
          </p:blipFill>
          <p:spPr bwMode="auto">
            <a:xfrm>
              <a:off x="5576888" y="0"/>
              <a:ext cx="3567112" cy="606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295331" y="26991"/>
              <a:ext cx="792280" cy="66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8435"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450" y="0"/>
            <a:ext cx="38385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7315200" y="452438"/>
            <a:ext cx="693738"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304088" y="898525"/>
            <a:ext cx="693737" cy="693738"/>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7304088" y="1471613"/>
            <a:ext cx="693737"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7504113" y="661988"/>
            <a:ext cx="300037" cy="1308100"/>
          </a:xfrm>
          <a:prstGeom prst="rect">
            <a:avLst/>
          </a:prstGeom>
          <a:solidFill>
            <a:srgbClr val="FFFF00">
              <a:alpha val="60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5859463" y="4110038"/>
            <a:ext cx="109537" cy="109537"/>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384925" y="4067175"/>
            <a:ext cx="111125" cy="11112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6831013" y="4041775"/>
            <a:ext cx="111125" cy="109538"/>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746875" y="6180138"/>
            <a:ext cx="111125" cy="425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4" name="TextBox 13"/>
          <p:cNvSpPr txBox="1">
            <a:spLocks noChangeArrowheads="1"/>
          </p:cNvSpPr>
          <p:nvPr/>
        </p:nvSpPr>
        <p:spPr bwMode="auto">
          <a:xfrm>
            <a:off x="793750" y="157797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retina</a:t>
            </a:r>
          </a:p>
        </p:txBody>
      </p:sp>
      <p:sp>
        <p:nvSpPr>
          <p:cNvPr id="18445" name="TextBox 17"/>
          <p:cNvSpPr txBox="1">
            <a:spLocks noChangeArrowheads="1"/>
          </p:cNvSpPr>
          <p:nvPr/>
        </p:nvSpPr>
        <p:spPr bwMode="auto">
          <a:xfrm>
            <a:off x="312738" y="4551363"/>
            <a:ext cx="1017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thalamus</a:t>
            </a:r>
          </a:p>
        </p:txBody>
      </p:sp>
      <p:sp>
        <p:nvSpPr>
          <p:cNvPr id="18446" name="TextBox 18"/>
          <p:cNvSpPr txBox="1">
            <a:spLocks noChangeArrowheads="1"/>
          </p:cNvSpPr>
          <p:nvPr/>
        </p:nvSpPr>
        <p:spPr bwMode="auto">
          <a:xfrm>
            <a:off x="877888" y="609917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cortex</a:t>
            </a:r>
          </a:p>
        </p:txBody>
      </p:sp>
      <p:sp>
        <p:nvSpPr>
          <p:cNvPr id="18447" name="TextBox 19"/>
          <p:cNvSpPr txBox="1">
            <a:spLocks noChangeArrowheads="1"/>
          </p:cNvSpPr>
          <p:nvPr/>
        </p:nvSpPr>
        <p:spPr bwMode="auto">
          <a:xfrm>
            <a:off x="5503863" y="150336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retina</a:t>
            </a:r>
          </a:p>
        </p:txBody>
      </p:sp>
      <p:sp>
        <p:nvSpPr>
          <p:cNvPr id="18448" name="TextBox 20"/>
          <p:cNvSpPr txBox="1">
            <a:spLocks noChangeArrowheads="1"/>
          </p:cNvSpPr>
          <p:nvPr/>
        </p:nvSpPr>
        <p:spPr bwMode="auto">
          <a:xfrm>
            <a:off x="4748213" y="2489200"/>
            <a:ext cx="101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thalamus</a:t>
            </a:r>
          </a:p>
        </p:txBody>
      </p:sp>
      <p:sp>
        <p:nvSpPr>
          <p:cNvPr id="18449" name="TextBox 21"/>
          <p:cNvSpPr txBox="1">
            <a:spLocks noChangeArrowheads="1"/>
          </p:cNvSpPr>
          <p:nvPr/>
        </p:nvSpPr>
        <p:spPr bwMode="auto">
          <a:xfrm>
            <a:off x="5186363" y="4567238"/>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a:t>cortex</a:t>
            </a:r>
          </a:p>
        </p:txBody>
      </p:sp>
      <p:pic>
        <p:nvPicPr>
          <p:cNvPr id="1026" name="Picture 2" descr="C:\Documents and Settings\Frank Johnson\My Documents\SNP Spring 2007\Resource CD\Figures\Chapter 03\highres\Wolfe-Fig-03-16-0.jpg"/>
          <p:cNvPicPr>
            <a:picLocks noChangeAspect="1" noChangeArrowheads="1"/>
          </p:cNvPicPr>
          <p:nvPr/>
        </p:nvPicPr>
        <p:blipFill>
          <a:blip r:embed="rId5"/>
          <a:srcRect l="14692"/>
          <a:stretch>
            <a:fillRect/>
          </a:stretch>
        </p:blipFill>
        <p:spPr bwMode="auto">
          <a:xfrm>
            <a:off x="525463" y="1592263"/>
            <a:ext cx="4770437" cy="4194175"/>
          </a:xfrm>
          <a:prstGeom prst="rect">
            <a:avLst/>
          </a:prstGeom>
          <a:noFill/>
          <a:ln>
            <a:solidFill>
              <a:schemeClr val="tx1"/>
            </a:solidFill>
          </a:ln>
          <a:effectLst>
            <a:outerShdw blurRad="50800" dist="38100" dir="2700000" algn="tl" rotWithShape="0">
              <a:prstClr val="black">
                <a:alpha val="40000"/>
              </a:prstClr>
            </a:outerShdw>
          </a:effectLst>
        </p:spPr>
      </p:pic>
      <p:sp>
        <p:nvSpPr>
          <p:cNvPr id="15" name="TextBox 14"/>
          <p:cNvSpPr txBox="1">
            <a:spLocks noChangeArrowheads="1"/>
          </p:cNvSpPr>
          <p:nvPr/>
        </p:nvSpPr>
        <p:spPr bwMode="auto">
          <a:xfrm>
            <a:off x="6946900" y="6143625"/>
            <a:ext cx="185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What you see</a:t>
            </a:r>
          </a:p>
        </p:txBody>
      </p:sp>
      <p:sp>
        <p:nvSpPr>
          <p:cNvPr id="2" name="Rectangle 1"/>
          <p:cNvSpPr/>
          <p:nvPr/>
        </p:nvSpPr>
        <p:spPr>
          <a:xfrm>
            <a:off x="6715125" y="4735513"/>
            <a:ext cx="92075" cy="20002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22"/>
          <p:cNvSpPr txBox="1"/>
          <p:nvPr/>
        </p:nvSpPr>
        <p:spPr>
          <a:xfrm>
            <a:off x="7147047" y="5019511"/>
            <a:ext cx="1907253" cy="400110"/>
          </a:xfrm>
          <a:prstGeom prst="rect">
            <a:avLst/>
          </a:prstGeom>
          <a:solidFill>
            <a:schemeClr val="bg1"/>
          </a:solidFill>
        </p:spPr>
        <p:txBody>
          <a:bodyPr wrap="none" rtlCol="0">
            <a:spAutoFit/>
          </a:bodyPr>
          <a:lstStyle/>
          <a:p>
            <a:r>
              <a:rPr lang="en-US" sz="2000" dirty="0" smtClean="0">
                <a:latin typeface="Segoe UI" pitchFamily="34" charset="0"/>
                <a:ea typeface="Segoe UI" pitchFamily="34" charset="0"/>
                <a:cs typeface="Segoe UI" pitchFamily="34" charset="0"/>
              </a:rPr>
              <a:t>V1 Cortical Cell</a:t>
            </a:r>
            <a:endParaRPr lang="en-US" sz="2000" dirty="0">
              <a:latin typeface="Segoe UI" pitchFamily="34" charset="0"/>
              <a:ea typeface="Segoe UI" pitchFamily="34" charset="0"/>
              <a:cs typeface="Segoe UI" pitchFamily="34" charset="0"/>
            </a:endParaRPr>
          </a:p>
        </p:txBody>
      </p:sp>
      <p:sp>
        <p:nvSpPr>
          <p:cNvPr id="24" name="TextBox 23"/>
          <p:cNvSpPr txBox="1"/>
          <p:nvPr/>
        </p:nvSpPr>
        <p:spPr>
          <a:xfrm>
            <a:off x="7117148" y="3904244"/>
            <a:ext cx="1255472" cy="369332"/>
          </a:xfrm>
          <a:prstGeom prst="rect">
            <a:avLst/>
          </a:prstGeom>
          <a:solidFill>
            <a:schemeClr val="bg1"/>
          </a:solidFill>
        </p:spPr>
        <p:txBody>
          <a:bodyPr wrap="none" rtlCol="0">
            <a:spAutoFit/>
          </a:bodyPr>
          <a:lstStyle/>
          <a:p>
            <a:r>
              <a:rPr lang="en-US" dirty="0" smtClean="0">
                <a:latin typeface="Segoe UI" pitchFamily="34" charset="0"/>
                <a:ea typeface="Segoe UI" pitchFamily="34" charset="0"/>
                <a:cs typeface="Segoe UI" pitchFamily="34" charset="0"/>
              </a:rPr>
              <a:t>Input Cells</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14517050"/>
      </p:ext>
    </p:extLst>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5" descr="Wolfe-Fig-03-22-0"/>
          <p:cNvPicPr>
            <a:picLocks noChangeAspect="1" noChangeArrowheads="1"/>
          </p:cNvPicPr>
          <p:nvPr/>
        </p:nvPicPr>
        <p:blipFill>
          <a:blip r:embed="rId3">
            <a:extLst>
              <a:ext uri="{28A0092B-C50C-407E-A947-70E740481C1C}">
                <a14:useLocalDpi xmlns:a14="http://schemas.microsoft.com/office/drawing/2010/main" val="0"/>
              </a:ext>
            </a:extLst>
          </a:blip>
          <a:srcRect b="14166"/>
          <a:stretch>
            <a:fillRect/>
          </a:stretch>
        </p:blipFill>
        <p:spPr bwMode="auto">
          <a:xfrm>
            <a:off x="1395413" y="1064972"/>
            <a:ext cx="6096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a:xfrm>
            <a:off x="0" y="314656"/>
            <a:ext cx="9144000" cy="1143000"/>
          </a:xfrm>
        </p:spPr>
        <p:txBody>
          <a:bodyPr/>
          <a:lstStyle/>
          <a:p>
            <a:pPr eaLnBrk="1" hangingPunct="1"/>
            <a:r>
              <a:rPr lang="en-US" sz="2600" dirty="0" smtClean="0">
                <a:latin typeface="Segoe UI" pitchFamily="34" charset="0"/>
                <a:ea typeface="Segoe UI" pitchFamily="34" charset="0"/>
                <a:cs typeface="Segoe UI" pitchFamily="34" charset="0"/>
              </a:rPr>
              <a:t>Primary Visual Cortex is a VAST ARRAY of HYPERCOLUMNS</a:t>
            </a:r>
            <a:br>
              <a:rPr lang="en-US" sz="2600" dirty="0" smtClean="0">
                <a:latin typeface="Segoe UI" pitchFamily="34" charset="0"/>
                <a:ea typeface="Segoe UI" pitchFamily="34" charset="0"/>
                <a:cs typeface="Segoe UI" pitchFamily="34" charset="0"/>
              </a:rPr>
            </a:br>
            <a:r>
              <a:rPr lang="en-US" sz="2600" dirty="0">
                <a:latin typeface="Segoe UI" pitchFamily="34" charset="0"/>
                <a:ea typeface="Segoe UI" pitchFamily="34" charset="0"/>
                <a:cs typeface="Segoe UI" pitchFamily="34" charset="0"/>
              </a:rPr>
              <a:t>(</a:t>
            </a:r>
            <a:r>
              <a:rPr lang="en-US" sz="2600" dirty="0" smtClean="0">
                <a:latin typeface="Segoe UI" pitchFamily="34" charset="0"/>
                <a:ea typeface="Segoe UI" pitchFamily="34" charset="0"/>
                <a:cs typeface="Segoe UI" pitchFamily="34" charset="0"/>
              </a:rPr>
              <a:t>this example shows three </a:t>
            </a:r>
            <a:r>
              <a:rPr lang="en-US" sz="2600" dirty="0" err="1" smtClean="0">
                <a:latin typeface="Segoe UI" pitchFamily="34" charset="0"/>
                <a:ea typeface="Segoe UI" pitchFamily="34" charset="0"/>
                <a:cs typeface="Segoe UI" pitchFamily="34" charset="0"/>
              </a:rPr>
              <a:t>hypercolumns</a:t>
            </a:r>
            <a:r>
              <a:rPr lang="en-US" sz="2600" dirty="0" smtClean="0">
                <a:latin typeface="Segoe UI" pitchFamily="34" charset="0"/>
                <a:ea typeface="Segoe UI" pitchFamily="34" charset="0"/>
                <a:cs typeface="Segoe UI" pitchFamily="34" charset="0"/>
              </a:rPr>
              <a:t>)</a:t>
            </a:r>
          </a:p>
        </p:txBody>
      </p:sp>
      <p:sp>
        <p:nvSpPr>
          <p:cNvPr id="22532" name="Text Box 4"/>
          <p:cNvSpPr txBox="1">
            <a:spLocks noChangeArrowheads="1"/>
          </p:cNvSpPr>
          <p:nvPr/>
        </p:nvSpPr>
        <p:spPr bwMode="auto">
          <a:xfrm>
            <a:off x="261488" y="5444975"/>
            <a:ext cx="8766175" cy="1323439"/>
          </a:xfrm>
          <a:prstGeom prst="rect">
            <a:avLst/>
          </a:prstGeom>
          <a:noFill/>
          <a:ln w="9525">
            <a:noFill/>
            <a:miter lim="800000"/>
            <a:headEnd/>
            <a:tailEnd/>
          </a:ln>
          <a:effectLst/>
        </p:spPr>
        <p:txBody>
          <a:bodyPr>
            <a:spAutoFit/>
          </a:bodyPr>
          <a:lstStyle/>
          <a:p>
            <a:pPr>
              <a:defRPr/>
            </a:pPr>
            <a:r>
              <a:rPr lang="en-US" sz="2000" dirty="0">
                <a:solidFill>
                  <a:srgbClr val="000000"/>
                </a:solidFill>
                <a:latin typeface="Segoe UI" pitchFamily="34" charset="0"/>
                <a:ea typeface="Segoe UI" pitchFamily="34" charset="0"/>
                <a:cs typeface="Segoe UI" pitchFamily="34" charset="0"/>
              </a:rPr>
              <a:t>Each column responds to a ‘bar’ of contrast with a specific orientation (</a:t>
            </a:r>
            <a:r>
              <a:rPr lang="en-US" sz="2000" b="1" dirty="0">
                <a:solidFill>
                  <a:srgbClr val="000000"/>
                </a:solidFill>
                <a:latin typeface="Segoe UI" pitchFamily="34" charset="0"/>
                <a:ea typeface="Segoe UI" pitchFamily="34" charset="0"/>
                <a:cs typeface="Segoe UI" pitchFamily="34" charset="0"/>
              </a:rPr>
              <a:t>Orientation </a:t>
            </a:r>
            <a:r>
              <a:rPr lang="en-US" sz="2000" b="1" dirty="0" smtClean="0">
                <a:solidFill>
                  <a:srgbClr val="000000"/>
                </a:solidFill>
                <a:latin typeface="Segoe UI" pitchFamily="34" charset="0"/>
                <a:ea typeface="Segoe UI" pitchFamily="34" charset="0"/>
                <a:cs typeface="Segoe UI" pitchFamily="34" charset="0"/>
              </a:rPr>
              <a:t>Columns – specified by response</a:t>
            </a:r>
            <a:r>
              <a:rPr lang="en-US" sz="2000" dirty="0" smtClean="0">
                <a:solidFill>
                  <a:srgbClr val="000000"/>
                </a:solidFill>
                <a:latin typeface="Segoe UI" pitchFamily="34" charset="0"/>
                <a:ea typeface="Segoe UI" pitchFamily="34" charset="0"/>
                <a:cs typeface="Segoe UI" pitchFamily="34" charset="0"/>
              </a:rPr>
              <a:t>).  </a:t>
            </a:r>
            <a:r>
              <a:rPr lang="en-US" sz="2000" dirty="0">
                <a:solidFill>
                  <a:srgbClr val="000000"/>
                </a:solidFill>
                <a:latin typeface="Segoe UI" pitchFamily="34" charset="0"/>
                <a:ea typeface="Segoe UI" pitchFamily="34" charset="0"/>
                <a:cs typeface="Segoe UI" pitchFamily="34" charset="0"/>
              </a:rPr>
              <a:t>Orientation Columns are organized into Left and Right eye groups (</a:t>
            </a:r>
            <a:r>
              <a:rPr lang="en-US" sz="2000" b="1" dirty="0" err="1">
                <a:solidFill>
                  <a:srgbClr val="000000"/>
                </a:solidFill>
                <a:latin typeface="Segoe UI" pitchFamily="34" charset="0"/>
                <a:ea typeface="Segoe UI" pitchFamily="34" charset="0"/>
                <a:cs typeface="Segoe UI" pitchFamily="34" charset="0"/>
              </a:rPr>
              <a:t>Occular</a:t>
            </a:r>
            <a:r>
              <a:rPr lang="en-US" sz="2000" b="1" dirty="0">
                <a:solidFill>
                  <a:srgbClr val="000000"/>
                </a:solidFill>
                <a:latin typeface="Segoe UI" pitchFamily="34" charset="0"/>
                <a:ea typeface="Segoe UI" pitchFamily="34" charset="0"/>
                <a:cs typeface="Segoe UI" pitchFamily="34" charset="0"/>
              </a:rPr>
              <a:t> Dominance </a:t>
            </a:r>
            <a:r>
              <a:rPr lang="en-US" sz="2000" b="1" dirty="0" smtClean="0">
                <a:solidFill>
                  <a:srgbClr val="000000"/>
                </a:solidFill>
                <a:latin typeface="Segoe UI" pitchFamily="34" charset="0"/>
                <a:ea typeface="Segoe UI" pitchFamily="34" charset="0"/>
                <a:cs typeface="Segoe UI" pitchFamily="34" charset="0"/>
              </a:rPr>
              <a:t>Columns – specified by input</a:t>
            </a:r>
            <a:r>
              <a:rPr lang="en-US" sz="2000" dirty="0" smtClean="0">
                <a:solidFill>
                  <a:srgbClr val="000000"/>
                </a:solidFill>
                <a:latin typeface="Segoe UI" pitchFamily="34" charset="0"/>
                <a:ea typeface="Segoe UI" pitchFamily="34" charset="0"/>
                <a:cs typeface="Segoe UI" pitchFamily="34" charset="0"/>
              </a:rPr>
              <a:t>).  </a:t>
            </a:r>
            <a:endParaRPr lang="en-US" sz="2000" dirty="0">
              <a:solidFill>
                <a:srgbClr val="000000"/>
              </a:solidFill>
              <a:latin typeface="Segoe UI" pitchFamily="34" charset="0"/>
              <a:ea typeface="Segoe UI" pitchFamily="34" charset="0"/>
              <a:cs typeface="Segoe UI" pitchFamily="34" charset="0"/>
            </a:endParaRPr>
          </a:p>
        </p:txBody>
      </p:sp>
      <p:sp>
        <p:nvSpPr>
          <p:cNvPr id="5" name="Text Box 4"/>
          <p:cNvSpPr txBox="1">
            <a:spLocks noChangeArrowheads="1"/>
          </p:cNvSpPr>
          <p:nvPr/>
        </p:nvSpPr>
        <p:spPr bwMode="auto">
          <a:xfrm rot="634400">
            <a:off x="2567167" y="3944896"/>
            <a:ext cx="2883350" cy="415819"/>
          </a:xfrm>
          <a:prstGeom prst="rect">
            <a:avLst/>
          </a:prstGeom>
          <a:noFill/>
          <a:ln w="9525">
            <a:noFill/>
            <a:miter lim="800000"/>
            <a:headEnd/>
            <a:tailEnd/>
          </a:ln>
          <a:effectLst/>
        </p:spPr>
        <p:txBody>
          <a:bodyPr wrap="square">
            <a:spAutoFit/>
          </a:bodyPr>
          <a:lstStyle/>
          <a:p>
            <a:pPr>
              <a:lnSpc>
                <a:spcPct val="150000"/>
              </a:lnSpc>
              <a:defRPr/>
            </a:pPr>
            <a:r>
              <a:rPr lang="en-US" sz="1600" b="1" i="1" dirty="0" smtClean="0">
                <a:solidFill>
                  <a:schemeClr val="bg1"/>
                </a:solidFill>
                <a:latin typeface="Segoe UI" pitchFamily="34" charset="0"/>
                <a:ea typeface="Segoe UI" pitchFamily="34" charset="0"/>
                <a:cs typeface="Segoe UI" pitchFamily="34" charset="0"/>
              </a:rPr>
              <a:t>Orientation Columns</a:t>
            </a:r>
            <a:endParaRPr lang="en-US" sz="1600" i="1" dirty="0">
              <a:solidFill>
                <a:schemeClr val="bg1"/>
              </a:solidFill>
              <a:latin typeface="Segoe UI" pitchFamily="34" charset="0"/>
              <a:ea typeface="Segoe UI" pitchFamily="34" charset="0"/>
              <a:cs typeface="Segoe UI" pitchFamily="34" charset="0"/>
            </a:endParaRPr>
          </a:p>
        </p:txBody>
      </p:sp>
      <p:sp>
        <p:nvSpPr>
          <p:cNvPr id="6" name="Text Box 4"/>
          <p:cNvSpPr txBox="1">
            <a:spLocks noChangeArrowheads="1"/>
          </p:cNvSpPr>
          <p:nvPr/>
        </p:nvSpPr>
        <p:spPr bwMode="auto">
          <a:xfrm rot="19525133">
            <a:off x="5274722" y="3656377"/>
            <a:ext cx="2785752" cy="584775"/>
          </a:xfrm>
          <a:prstGeom prst="rect">
            <a:avLst/>
          </a:prstGeom>
          <a:noFill/>
          <a:ln w="9525">
            <a:noFill/>
            <a:miter lim="800000"/>
            <a:headEnd/>
            <a:tailEnd/>
          </a:ln>
          <a:effectLst/>
        </p:spPr>
        <p:txBody>
          <a:bodyPr wrap="square">
            <a:spAutoFit/>
          </a:bodyPr>
          <a:lstStyle/>
          <a:p>
            <a:pPr algn="ctr">
              <a:defRPr/>
            </a:pPr>
            <a:r>
              <a:rPr lang="en-US" sz="1600" b="1" i="1" dirty="0" err="1" smtClean="0">
                <a:solidFill>
                  <a:schemeClr val="bg1"/>
                </a:solidFill>
                <a:latin typeface="Segoe UI" pitchFamily="34" charset="0"/>
                <a:ea typeface="Segoe UI" pitchFamily="34" charset="0"/>
                <a:cs typeface="Segoe UI" pitchFamily="34" charset="0"/>
              </a:rPr>
              <a:t>Occular</a:t>
            </a:r>
            <a:r>
              <a:rPr lang="en-US" sz="1600" b="1" i="1" dirty="0" smtClean="0">
                <a:solidFill>
                  <a:schemeClr val="bg1"/>
                </a:solidFill>
                <a:latin typeface="Segoe UI" pitchFamily="34" charset="0"/>
                <a:ea typeface="Segoe UI" pitchFamily="34" charset="0"/>
                <a:cs typeface="Segoe UI" pitchFamily="34" charset="0"/>
              </a:rPr>
              <a:t> Dominance</a:t>
            </a:r>
          </a:p>
          <a:p>
            <a:pPr algn="ctr">
              <a:defRPr/>
            </a:pPr>
            <a:r>
              <a:rPr lang="en-US" sz="1600" b="1" i="1" dirty="0" smtClean="0">
                <a:solidFill>
                  <a:schemeClr val="bg1"/>
                </a:solidFill>
                <a:latin typeface="Segoe UI" pitchFamily="34" charset="0"/>
                <a:ea typeface="Segoe UI" pitchFamily="34" charset="0"/>
                <a:cs typeface="Segoe UI" pitchFamily="34" charset="0"/>
              </a:rPr>
              <a:t>Columns</a:t>
            </a:r>
            <a:endParaRPr lang="en-US" sz="1600" i="1" dirty="0">
              <a:solidFill>
                <a:schemeClr val="bg1"/>
              </a:solidFill>
              <a:latin typeface="Segoe UI" pitchFamily="34" charset="0"/>
              <a:ea typeface="Segoe UI" pitchFamily="34" charset="0"/>
              <a:cs typeface="Segoe UI" pitchFamily="34" charset="0"/>
            </a:endParaRPr>
          </a:p>
        </p:txBody>
      </p:sp>
      <p:cxnSp>
        <p:nvCxnSpPr>
          <p:cNvPr id="3" name="Straight Arrow Connector 2"/>
          <p:cNvCxnSpPr/>
          <p:nvPr/>
        </p:nvCxnSpPr>
        <p:spPr>
          <a:xfrm flipV="1">
            <a:off x="1939398" y="1682275"/>
            <a:ext cx="1861504" cy="6524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727635" y="1769312"/>
            <a:ext cx="1792607" cy="7218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556176" y="1885896"/>
            <a:ext cx="1739969" cy="7321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51627" y="2008483"/>
            <a:ext cx="1685498" cy="7681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163370" y="2130244"/>
            <a:ext cx="1610436" cy="7969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rot="3318221">
            <a:off x="6002678" y="4545239"/>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3318221">
            <a:off x="6540183" y="4174967"/>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3318221">
            <a:off x="7079933" y="3806667"/>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rot="19382786">
            <a:off x="6292740" y="4985415"/>
            <a:ext cx="317716" cy="369332"/>
          </a:xfrm>
          <a:prstGeom prst="rect">
            <a:avLst/>
          </a:prstGeom>
          <a:noFill/>
        </p:spPr>
        <p:txBody>
          <a:bodyPr wrap="none" rtlCol="0">
            <a:spAutoFit/>
          </a:bodyPr>
          <a:lstStyle/>
          <a:p>
            <a:r>
              <a:rPr lang="en-US" b="1" dirty="0" smtClean="0">
                <a:latin typeface="Segoe UI" pitchFamily="34" charset="0"/>
                <a:ea typeface="Segoe UI" pitchFamily="34" charset="0"/>
                <a:cs typeface="Segoe UI" pitchFamily="34" charset="0"/>
              </a:rPr>
              <a:t>1</a:t>
            </a:r>
            <a:endParaRPr lang="en-US" b="1" dirty="0">
              <a:latin typeface="Segoe UI" pitchFamily="34" charset="0"/>
              <a:ea typeface="Segoe UI" pitchFamily="34" charset="0"/>
              <a:cs typeface="Segoe UI" pitchFamily="34" charset="0"/>
            </a:endParaRPr>
          </a:p>
        </p:txBody>
      </p:sp>
      <p:sp>
        <p:nvSpPr>
          <p:cNvPr id="37" name="TextBox 36"/>
          <p:cNvSpPr txBox="1"/>
          <p:nvPr/>
        </p:nvSpPr>
        <p:spPr>
          <a:xfrm rot="19382786">
            <a:off x="6827510" y="4616047"/>
            <a:ext cx="317716" cy="369332"/>
          </a:xfrm>
          <a:prstGeom prst="rect">
            <a:avLst/>
          </a:prstGeom>
          <a:noFill/>
        </p:spPr>
        <p:txBody>
          <a:bodyPr wrap="none" rtlCol="0">
            <a:spAutoFit/>
          </a:bodyPr>
          <a:lstStyle/>
          <a:p>
            <a:r>
              <a:rPr lang="en-US" b="1" dirty="0">
                <a:latin typeface="Segoe UI" pitchFamily="34" charset="0"/>
                <a:ea typeface="Segoe UI" pitchFamily="34" charset="0"/>
                <a:cs typeface="Segoe UI" pitchFamily="34" charset="0"/>
              </a:rPr>
              <a:t>2</a:t>
            </a:r>
          </a:p>
        </p:txBody>
      </p:sp>
      <p:sp>
        <p:nvSpPr>
          <p:cNvPr id="38" name="TextBox 37"/>
          <p:cNvSpPr txBox="1"/>
          <p:nvPr/>
        </p:nvSpPr>
        <p:spPr>
          <a:xfrm rot="19382786">
            <a:off x="7367260" y="4246835"/>
            <a:ext cx="317716" cy="369332"/>
          </a:xfrm>
          <a:prstGeom prst="rect">
            <a:avLst/>
          </a:prstGeom>
          <a:noFill/>
        </p:spPr>
        <p:txBody>
          <a:bodyPr wrap="none" rtlCol="0">
            <a:spAutoFit/>
          </a:bodyPr>
          <a:lstStyle/>
          <a:p>
            <a:r>
              <a:rPr lang="en-US" b="1" dirty="0" smtClean="0">
                <a:latin typeface="Segoe UI" pitchFamily="34" charset="0"/>
                <a:ea typeface="Segoe UI" pitchFamily="34" charset="0"/>
                <a:cs typeface="Segoe UI" pitchFamily="34" charset="0"/>
              </a:rPr>
              <a:t>3</a:t>
            </a:r>
            <a:endParaRPr lang="en-US"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590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800" decel="100000"/>
                                        <p:tgtEl>
                                          <p:spTgt spid="22530"/>
                                        </p:tgtEl>
                                      </p:cBhvr>
                                    </p:animEffect>
                                    <p:anim calcmode="lin" valueType="num">
                                      <p:cBhvr>
                                        <p:cTn id="8" dur="800" decel="100000" fill="hold"/>
                                        <p:tgtEl>
                                          <p:spTgt spid="22530"/>
                                        </p:tgtEl>
                                        <p:attrNameLst>
                                          <p:attrName>style.rotation</p:attrName>
                                        </p:attrNameLst>
                                      </p:cBhvr>
                                      <p:tavLst>
                                        <p:tav tm="0">
                                          <p:val>
                                            <p:fltVal val="-90"/>
                                          </p:val>
                                        </p:tav>
                                        <p:tav tm="100000">
                                          <p:val>
                                            <p:fltVal val="0"/>
                                          </p:val>
                                        </p:tav>
                                      </p:tavLst>
                                    </p:anim>
                                    <p:anim calcmode="lin" valueType="num">
                                      <p:cBhvr>
                                        <p:cTn id="9" dur="800" decel="100000" fill="hold"/>
                                        <p:tgtEl>
                                          <p:spTgt spid="22530"/>
                                        </p:tgtEl>
                                        <p:attrNameLst>
                                          <p:attrName>ppt_x</p:attrName>
                                        </p:attrNameLst>
                                      </p:cBhvr>
                                      <p:tavLst>
                                        <p:tav tm="0">
                                          <p:val>
                                            <p:strVal val="#ppt_x+0.4"/>
                                          </p:val>
                                        </p:tav>
                                        <p:tav tm="100000">
                                          <p:val>
                                            <p:strVal val="#ppt_x-0.05"/>
                                          </p:val>
                                        </p:tav>
                                      </p:tavLst>
                                    </p:anim>
                                    <p:anim calcmode="lin" valueType="num">
                                      <p:cBhvr>
                                        <p:cTn id="10" dur="800" decel="100000" fill="hold"/>
                                        <p:tgtEl>
                                          <p:spTgt spid="225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5" descr="Wolfe-Fig-03-22-0"/>
          <p:cNvPicPr>
            <a:picLocks noChangeAspect="1" noChangeArrowheads="1"/>
          </p:cNvPicPr>
          <p:nvPr/>
        </p:nvPicPr>
        <p:blipFill>
          <a:blip r:embed="rId3">
            <a:extLst>
              <a:ext uri="{28A0092B-C50C-407E-A947-70E740481C1C}">
                <a14:useLocalDpi xmlns:a14="http://schemas.microsoft.com/office/drawing/2010/main" val="0"/>
              </a:ext>
            </a:extLst>
          </a:blip>
          <a:srcRect b="14166"/>
          <a:stretch>
            <a:fillRect/>
          </a:stretch>
        </p:blipFill>
        <p:spPr bwMode="auto">
          <a:xfrm>
            <a:off x="1395413" y="1064972"/>
            <a:ext cx="6096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a:xfrm>
            <a:off x="0" y="257506"/>
            <a:ext cx="9144000" cy="1143000"/>
          </a:xfrm>
        </p:spPr>
        <p:txBody>
          <a:bodyPr/>
          <a:lstStyle/>
          <a:p>
            <a:pPr eaLnBrk="1" hangingPunct="1"/>
            <a:r>
              <a:rPr lang="en-US" dirty="0" smtClean="0">
                <a:latin typeface="Segoe UI" pitchFamily="34" charset="0"/>
                <a:ea typeface="Segoe UI" pitchFamily="34" charset="0"/>
                <a:cs typeface="Segoe UI" pitchFamily="34" charset="0"/>
              </a:rPr>
              <a:t>What does this mean?</a:t>
            </a:r>
          </a:p>
        </p:txBody>
      </p:sp>
      <p:sp>
        <p:nvSpPr>
          <p:cNvPr id="22532" name="Text Box 4"/>
          <p:cNvSpPr txBox="1">
            <a:spLocks noChangeArrowheads="1"/>
          </p:cNvSpPr>
          <p:nvPr/>
        </p:nvSpPr>
        <p:spPr bwMode="auto">
          <a:xfrm>
            <a:off x="261488" y="5287173"/>
            <a:ext cx="8766175" cy="1528624"/>
          </a:xfrm>
          <a:prstGeom prst="rect">
            <a:avLst/>
          </a:prstGeom>
          <a:noFill/>
          <a:ln w="9525">
            <a:noFill/>
            <a:miter lim="800000"/>
            <a:headEnd/>
            <a:tailEnd/>
          </a:ln>
          <a:effectLst/>
        </p:spPr>
        <p:txBody>
          <a:bodyPr>
            <a:spAutoFit/>
          </a:bodyPr>
          <a:lstStyle/>
          <a:p>
            <a:pPr>
              <a:lnSpc>
                <a:spcPts val="2800"/>
              </a:lnSpc>
              <a:defRPr/>
            </a:pPr>
            <a:r>
              <a:rPr lang="en-US" sz="2000" dirty="0">
                <a:solidFill>
                  <a:srgbClr val="000000"/>
                </a:solidFill>
                <a:latin typeface="Segoe UI" pitchFamily="34" charset="0"/>
                <a:ea typeface="Segoe UI" pitchFamily="34" charset="0"/>
                <a:cs typeface="Segoe UI" pitchFamily="34" charset="0"/>
              </a:rPr>
              <a:t>A single </a:t>
            </a:r>
            <a:r>
              <a:rPr lang="en-US" sz="2000" dirty="0" err="1">
                <a:solidFill>
                  <a:srgbClr val="000000"/>
                </a:solidFill>
                <a:latin typeface="Segoe UI" pitchFamily="34" charset="0"/>
                <a:ea typeface="Segoe UI" pitchFamily="34" charset="0"/>
                <a:cs typeface="Segoe UI" pitchFamily="34" charset="0"/>
              </a:rPr>
              <a:t>Hypercolumn</a:t>
            </a:r>
            <a:r>
              <a:rPr lang="en-US" sz="2000" dirty="0">
                <a:solidFill>
                  <a:srgbClr val="000000"/>
                </a:solidFill>
                <a:latin typeface="Segoe UI" pitchFamily="34" charset="0"/>
                <a:ea typeface="Segoe UI" pitchFamily="34" charset="0"/>
                <a:cs typeface="Segoe UI" pitchFamily="34" charset="0"/>
              </a:rPr>
              <a:t> corresponds to ONE point in visual </a:t>
            </a:r>
            <a:r>
              <a:rPr lang="en-US" sz="2000" dirty="0" smtClean="0">
                <a:solidFill>
                  <a:srgbClr val="000000"/>
                </a:solidFill>
                <a:latin typeface="Segoe UI" pitchFamily="34" charset="0"/>
                <a:ea typeface="Segoe UI" pitchFamily="34" charset="0"/>
                <a:cs typeface="Segoe UI" pitchFamily="34" charset="0"/>
              </a:rPr>
              <a:t>space.  Everything that you could possibly see in that ONE point is </a:t>
            </a:r>
            <a:r>
              <a:rPr lang="en-US" sz="2000" u="sng" dirty="0" smtClean="0">
                <a:solidFill>
                  <a:srgbClr val="000000"/>
                </a:solidFill>
                <a:latin typeface="Segoe UI" pitchFamily="34" charset="0"/>
                <a:ea typeface="Segoe UI" pitchFamily="34" charset="0"/>
                <a:cs typeface="Segoe UI" pitchFamily="34" charset="0"/>
              </a:rPr>
              <a:t>already represented</a:t>
            </a:r>
            <a:r>
              <a:rPr lang="en-US" sz="2000" dirty="0" smtClean="0">
                <a:solidFill>
                  <a:srgbClr val="000000"/>
                </a:solidFill>
                <a:latin typeface="Segoe UI" pitchFamily="34" charset="0"/>
                <a:ea typeface="Segoe UI" pitchFamily="34" charset="0"/>
                <a:cs typeface="Segoe UI" pitchFamily="34" charset="0"/>
              </a:rPr>
              <a:t> in the corresponding </a:t>
            </a:r>
            <a:r>
              <a:rPr lang="en-US" sz="2000" dirty="0" err="1" smtClean="0">
                <a:solidFill>
                  <a:srgbClr val="000000"/>
                </a:solidFill>
                <a:latin typeface="Segoe UI" pitchFamily="34" charset="0"/>
                <a:ea typeface="Segoe UI" pitchFamily="34" charset="0"/>
                <a:cs typeface="Segoe UI" pitchFamily="34" charset="0"/>
              </a:rPr>
              <a:t>Hypercolumn</a:t>
            </a:r>
            <a:r>
              <a:rPr lang="en-US" sz="2000" dirty="0" smtClean="0">
                <a:solidFill>
                  <a:srgbClr val="000000"/>
                </a:solidFill>
                <a:latin typeface="Segoe UI" pitchFamily="34" charset="0"/>
                <a:ea typeface="Segoe UI" pitchFamily="34" charset="0"/>
                <a:cs typeface="Segoe UI" pitchFamily="34" charset="0"/>
              </a:rPr>
              <a:t>.  In other words, everything you can see is already represented in Primary Visual Cortex.  If it isn’t there, you can’t see it.  </a:t>
            </a:r>
            <a:endParaRPr lang="en-US" sz="2000" dirty="0">
              <a:solidFill>
                <a:srgbClr val="000000"/>
              </a:solidFill>
              <a:latin typeface="Segoe UI" pitchFamily="34" charset="0"/>
              <a:ea typeface="Segoe UI" pitchFamily="34" charset="0"/>
              <a:cs typeface="Segoe UI" pitchFamily="34" charset="0"/>
            </a:endParaRPr>
          </a:p>
        </p:txBody>
      </p:sp>
      <p:sp>
        <p:nvSpPr>
          <p:cNvPr id="5" name="Text Box 4"/>
          <p:cNvSpPr txBox="1">
            <a:spLocks noChangeArrowheads="1"/>
          </p:cNvSpPr>
          <p:nvPr/>
        </p:nvSpPr>
        <p:spPr bwMode="auto">
          <a:xfrm rot="634400">
            <a:off x="2567167" y="3944896"/>
            <a:ext cx="2883350" cy="415819"/>
          </a:xfrm>
          <a:prstGeom prst="rect">
            <a:avLst/>
          </a:prstGeom>
          <a:noFill/>
          <a:ln w="9525">
            <a:noFill/>
            <a:miter lim="800000"/>
            <a:headEnd/>
            <a:tailEnd/>
          </a:ln>
          <a:effectLst/>
        </p:spPr>
        <p:txBody>
          <a:bodyPr wrap="square">
            <a:spAutoFit/>
          </a:bodyPr>
          <a:lstStyle/>
          <a:p>
            <a:pPr>
              <a:lnSpc>
                <a:spcPct val="150000"/>
              </a:lnSpc>
              <a:defRPr/>
            </a:pPr>
            <a:r>
              <a:rPr lang="en-US" sz="1600" b="1" i="1" dirty="0" smtClean="0">
                <a:solidFill>
                  <a:schemeClr val="bg1"/>
                </a:solidFill>
                <a:latin typeface="Segoe UI" pitchFamily="34" charset="0"/>
                <a:ea typeface="Segoe UI" pitchFamily="34" charset="0"/>
                <a:cs typeface="Segoe UI" pitchFamily="34" charset="0"/>
              </a:rPr>
              <a:t>Orientation Columns</a:t>
            </a:r>
            <a:endParaRPr lang="en-US" sz="1600" i="1" dirty="0">
              <a:solidFill>
                <a:schemeClr val="bg1"/>
              </a:solidFill>
              <a:latin typeface="Segoe UI" pitchFamily="34" charset="0"/>
              <a:ea typeface="Segoe UI" pitchFamily="34" charset="0"/>
              <a:cs typeface="Segoe UI" pitchFamily="34" charset="0"/>
            </a:endParaRPr>
          </a:p>
        </p:txBody>
      </p:sp>
      <p:sp>
        <p:nvSpPr>
          <p:cNvPr id="6" name="Text Box 4"/>
          <p:cNvSpPr txBox="1">
            <a:spLocks noChangeArrowheads="1"/>
          </p:cNvSpPr>
          <p:nvPr/>
        </p:nvSpPr>
        <p:spPr bwMode="auto">
          <a:xfrm rot="19525133">
            <a:off x="5274722" y="3656377"/>
            <a:ext cx="2785752" cy="584775"/>
          </a:xfrm>
          <a:prstGeom prst="rect">
            <a:avLst/>
          </a:prstGeom>
          <a:noFill/>
          <a:ln w="9525">
            <a:noFill/>
            <a:miter lim="800000"/>
            <a:headEnd/>
            <a:tailEnd/>
          </a:ln>
          <a:effectLst/>
        </p:spPr>
        <p:txBody>
          <a:bodyPr wrap="square">
            <a:spAutoFit/>
          </a:bodyPr>
          <a:lstStyle/>
          <a:p>
            <a:pPr algn="ctr">
              <a:defRPr/>
            </a:pPr>
            <a:r>
              <a:rPr lang="en-US" sz="1600" b="1" i="1" dirty="0" err="1" smtClean="0">
                <a:solidFill>
                  <a:schemeClr val="bg1"/>
                </a:solidFill>
                <a:latin typeface="Segoe UI" pitchFamily="34" charset="0"/>
                <a:ea typeface="Segoe UI" pitchFamily="34" charset="0"/>
                <a:cs typeface="Segoe UI" pitchFamily="34" charset="0"/>
              </a:rPr>
              <a:t>Occular</a:t>
            </a:r>
            <a:r>
              <a:rPr lang="en-US" sz="1600" b="1" i="1" dirty="0" smtClean="0">
                <a:solidFill>
                  <a:schemeClr val="bg1"/>
                </a:solidFill>
                <a:latin typeface="Segoe UI" pitchFamily="34" charset="0"/>
                <a:ea typeface="Segoe UI" pitchFamily="34" charset="0"/>
                <a:cs typeface="Segoe UI" pitchFamily="34" charset="0"/>
              </a:rPr>
              <a:t> Dominance</a:t>
            </a:r>
          </a:p>
          <a:p>
            <a:pPr algn="ctr">
              <a:defRPr/>
            </a:pPr>
            <a:r>
              <a:rPr lang="en-US" sz="1600" b="1" i="1" dirty="0" smtClean="0">
                <a:solidFill>
                  <a:schemeClr val="bg1"/>
                </a:solidFill>
                <a:latin typeface="Segoe UI" pitchFamily="34" charset="0"/>
                <a:ea typeface="Segoe UI" pitchFamily="34" charset="0"/>
                <a:cs typeface="Segoe UI" pitchFamily="34" charset="0"/>
              </a:rPr>
              <a:t>Columns</a:t>
            </a:r>
            <a:endParaRPr lang="en-US" sz="1600" i="1" dirty="0">
              <a:solidFill>
                <a:schemeClr val="bg1"/>
              </a:solidFill>
              <a:latin typeface="Segoe UI" pitchFamily="34" charset="0"/>
              <a:ea typeface="Segoe UI" pitchFamily="34" charset="0"/>
              <a:cs typeface="Segoe UI" pitchFamily="34" charset="0"/>
            </a:endParaRPr>
          </a:p>
        </p:txBody>
      </p:sp>
      <p:sp>
        <p:nvSpPr>
          <p:cNvPr id="30" name="Right Brace 29"/>
          <p:cNvSpPr/>
          <p:nvPr/>
        </p:nvSpPr>
        <p:spPr>
          <a:xfrm rot="3318221">
            <a:off x="6002678" y="4545239"/>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3318221">
            <a:off x="6540183" y="4174967"/>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3318221">
            <a:off x="7079933" y="3806667"/>
            <a:ext cx="416446" cy="607001"/>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rot="19382786">
            <a:off x="6292740" y="4985415"/>
            <a:ext cx="317716" cy="369332"/>
          </a:xfrm>
          <a:prstGeom prst="rect">
            <a:avLst/>
          </a:prstGeom>
          <a:noFill/>
        </p:spPr>
        <p:txBody>
          <a:bodyPr wrap="none" rtlCol="0">
            <a:spAutoFit/>
          </a:bodyPr>
          <a:lstStyle/>
          <a:p>
            <a:r>
              <a:rPr lang="en-US" b="1" dirty="0" smtClean="0">
                <a:latin typeface="Segoe UI" pitchFamily="34" charset="0"/>
                <a:ea typeface="Segoe UI" pitchFamily="34" charset="0"/>
                <a:cs typeface="Segoe UI" pitchFamily="34" charset="0"/>
              </a:rPr>
              <a:t>1</a:t>
            </a:r>
            <a:endParaRPr lang="en-US" b="1" dirty="0">
              <a:latin typeface="Segoe UI" pitchFamily="34" charset="0"/>
              <a:ea typeface="Segoe UI" pitchFamily="34" charset="0"/>
              <a:cs typeface="Segoe UI" pitchFamily="34" charset="0"/>
            </a:endParaRPr>
          </a:p>
        </p:txBody>
      </p:sp>
      <p:sp>
        <p:nvSpPr>
          <p:cNvPr id="37" name="TextBox 36"/>
          <p:cNvSpPr txBox="1"/>
          <p:nvPr/>
        </p:nvSpPr>
        <p:spPr>
          <a:xfrm rot="19382786">
            <a:off x="6827510" y="4616047"/>
            <a:ext cx="317716" cy="369332"/>
          </a:xfrm>
          <a:prstGeom prst="rect">
            <a:avLst/>
          </a:prstGeom>
          <a:noFill/>
        </p:spPr>
        <p:txBody>
          <a:bodyPr wrap="none" rtlCol="0">
            <a:spAutoFit/>
          </a:bodyPr>
          <a:lstStyle/>
          <a:p>
            <a:r>
              <a:rPr lang="en-US" b="1" dirty="0">
                <a:latin typeface="Segoe UI" pitchFamily="34" charset="0"/>
                <a:ea typeface="Segoe UI" pitchFamily="34" charset="0"/>
                <a:cs typeface="Segoe UI" pitchFamily="34" charset="0"/>
              </a:rPr>
              <a:t>2</a:t>
            </a:r>
          </a:p>
        </p:txBody>
      </p:sp>
      <p:sp>
        <p:nvSpPr>
          <p:cNvPr id="38" name="TextBox 37"/>
          <p:cNvSpPr txBox="1"/>
          <p:nvPr/>
        </p:nvSpPr>
        <p:spPr>
          <a:xfrm rot="19382786">
            <a:off x="7367260" y="4246835"/>
            <a:ext cx="317716" cy="369332"/>
          </a:xfrm>
          <a:prstGeom prst="rect">
            <a:avLst/>
          </a:prstGeom>
          <a:noFill/>
        </p:spPr>
        <p:txBody>
          <a:bodyPr wrap="none" rtlCol="0">
            <a:spAutoFit/>
          </a:bodyPr>
          <a:lstStyle/>
          <a:p>
            <a:r>
              <a:rPr lang="en-US" b="1" dirty="0" smtClean="0">
                <a:latin typeface="Segoe UI" pitchFamily="34" charset="0"/>
                <a:ea typeface="Segoe UI" pitchFamily="34" charset="0"/>
                <a:cs typeface="Segoe UI" pitchFamily="34" charset="0"/>
              </a:rPr>
              <a:t>3</a:t>
            </a:r>
            <a:endParaRPr lang="en-US"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8081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588" y="3248025"/>
            <a:ext cx="9144000" cy="2362200"/>
            <a:chOff x="0" y="673"/>
            <a:chExt cx="5760" cy="1488"/>
          </a:xfrm>
        </p:grpSpPr>
        <p:pic>
          <p:nvPicPr>
            <p:cNvPr id="307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49750"/>
            <a:stretch>
              <a:fillRect/>
            </a:stretch>
          </p:blipFill>
          <p:spPr bwMode="auto">
            <a:xfrm rot="-5400000">
              <a:off x="2142" y="-1469"/>
              <a:ext cx="1476" cy="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Freeform 4"/>
            <p:cNvSpPr>
              <a:spLocks/>
            </p:cNvSpPr>
            <p:nvPr/>
          </p:nvSpPr>
          <p:spPr bwMode="auto">
            <a:xfrm>
              <a:off x="943" y="1830"/>
              <a:ext cx="4775" cy="140"/>
            </a:xfrm>
            <a:custGeom>
              <a:avLst/>
              <a:gdLst>
                <a:gd name="T0" fmla="*/ 0 w 4775"/>
                <a:gd name="T1" fmla="*/ 140 h 140"/>
                <a:gd name="T2" fmla="*/ 451 w 4775"/>
                <a:gd name="T3" fmla="*/ 40 h 140"/>
                <a:gd name="T4" fmla="*/ 1879 w 4775"/>
                <a:gd name="T5" fmla="*/ 6 h 140"/>
                <a:gd name="T6" fmla="*/ 3131 w 4775"/>
                <a:gd name="T7" fmla="*/ 73 h 140"/>
                <a:gd name="T8" fmla="*/ 4500 w 4775"/>
                <a:gd name="T9" fmla="*/ 123 h 140"/>
                <a:gd name="T10" fmla="*/ 4775 w 4775"/>
                <a:gd name="T11" fmla="*/ 131 h 140"/>
                <a:gd name="T12" fmla="*/ 0 60000 65536"/>
                <a:gd name="T13" fmla="*/ 0 60000 65536"/>
                <a:gd name="T14" fmla="*/ 0 60000 65536"/>
                <a:gd name="T15" fmla="*/ 0 60000 65536"/>
                <a:gd name="T16" fmla="*/ 0 60000 65536"/>
                <a:gd name="T17" fmla="*/ 0 60000 65536"/>
                <a:gd name="T18" fmla="*/ 0 w 4775"/>
                <a:gd name="T19" fmla="*/ 0 h 140"/>
                <a:gd name="T20" fmla="*/ 4775 w 4775"/>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4775" h="140">
                  <a:moveTo>
                    <a:pt x="0" y="140"/>
                  </a:moveTo>
                  <a:cubicBezTo>
                    <a:pt x="69" y="101"/>
                    <a:pt x="138" y="62"/>
                    <a:pt x="451" y="40"/>
                  </a:cubicBezTo>
                  <a:cubicBezTo>
                    <a:pt x="764" y="18"/>
                    <a:pt x="1432" y="0"/>
                    <a:pt x="1879" y="6"/>
                  </a:cubicBezTo>
                  <a:cubicBezTo>
                    <a:pt x="2326" y="12"/>
                    <a:pt x="2694" y="54"/>
                    <a:pt x="3131" y="73"/>
                  </a:cubicBezTo>
                  <a:cubicBezTo>
                    <a:pt x="3568" y="92"/>
                    <a:pt x="4226" y="113"/>
                    <a:pt x="4500" y="123"/>
                  </a:cubicBezTo>
                  <a:cubicBezTo>
                    <a:pt x="4774" y="133"/>
                    <a:pt x="4774" y="132"/>
                    <a:pt x="4775" y="131"/>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 name="Text Box 5"/>
            <p:cNvSpPr txBox="1">
              <a:spLocks noChangeArrowheads="1"/>
            </p:cNvSpPr>
            <p:nvPr/>
          </p:nvSpPr>
          <p:spPr bwMode="auto">
            <a:xfrm>
              <a:off x="1959" y="1571"/>
              <a:ext cx="19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t>D o r s a l – S e n s o r y</a:t>
              </a:r>
            </a:p>
          </p:txBody>
        </p:sp>
        <p:sp>
          <p:nvSpPr>
            <p:cNvPr id="3079" name="Text Box 6"/>
            <p:cNvSpPr txBox="1">
              <a:spLocks noChangeArrowheads="1"/>
            </p:cNvSpPr>
            <p:nvPr/>
          </p:nvSpPr>
          <p:spPr bwMode="auto">
            <a:xfrm>
              <a:off x="1959" y="1873"/>
              <a:ext cx="18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a:t>V e n t r a l – M o t o r</a:t>
              </a:r>
            </a:p>
          </p:txBody>
        </p:sp>
        <p:sp>
          <p:nvSpPr>
            <p:cNvPr id="3080" name="Text Box 7"/>
            <p:cNvSpPr txBox="1">
              <a:spLocks noChangeArrowheads="1"/>
            </p:cNvSpPr>
            <p:nvPr/>
          </p:nvSpPr>
          <p:spPr bwMode="auto">
            <a:xfrm>
              <a:off x="992" y="1901"/>
              <a:ext cx="9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a:t>Hypothalamus</a:t>
              </a:r>
            </a:p>
          </p:txBody>
        </p:sp>
        <p:sp>
          <p:nvSpPr>
            <p:cNvPr id="3081" name="Text Box 8"/>
            <p:cNvSpPr txBox="1">
              <a:spLocks noChangeArrowheads="1"/>
            </p:cNvSpPr>
            <p:nvPr/>
          </p:nvSpPr>
          <p:spPr bwMode="auto">
            <a:xfrm>
              <a:off x="1264" y="1588"/>
              <a:ext cx="6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a:t>Thalamus</a:t>
              </a:r>
            </a:p>
          </p:txBody>
        </p:sp>
      </p:grpSp>
      <p:pic>
        <p:nvPicPr>
          <p:cNvPr id="3075" name="Picture 9" descr="j03974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87588" y="317500"/>
            <a:ext cx="45561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2962275" y="-1431925"/>
            <a:ext cx="3951288" cy="4240213"/>
            <a:chOff x="3030" y="-1250"/>
            <a:chExt cx="2489" cy="2671"/>
          </a:xfrm>
        </p:grpSpPr>
        <p:pic>
          <p:nvPicPr>
            <p:cNvPr id="56332" name="Picture 15" descr="hypercol"/>
            <p:cNvPicPr>
              <a:picLocks noChangeAspect="1" noChangeArrowheads="1"/>
            </p:cNvPicPr>
            <p:nvPr/>
          </p:nvPicPr>
          <p:blipFill>
            <a:blip r:embed="rId3">
              <a:lum bright="50000"/>
              <a:extLst>
                <a:ext uri="{28A0092B-C50C-407E-A947-70E740481C1C}">
                  <a14:useLocalDpi xmlns:a14="http://schemas.microsoft.com/office/drawing/2010/main" val="0"/>
                </a:ext>
              </a:extLst>
            </a:blip>
            <a:srcRect l="61586" t="18324" r="5011" b="13210"/>
            <a:stretch>
              <a:fillRect/>
            </a:stretch>
          </p:blipFill>
          <p:spPr bwMode="auto">
            <a:xfrm>
              <a:off x="3030" y="-1250"/>
              <a:ext cx="2489"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3" name="Freeform 16"/>
            <p:cNvSpPr>
              <a:spLocks/>
            </p:cNvSpPr>
            <p:nvPr/>
          </p:nvSpPr>
          <p:spPr bwMode="auto">
            <a:xfrm>
              <a:off x="4164" y="501"/>
              <a:ext cx="1297" cy="920"/>
            </a:xfrm>
            <a:custGeom>
              <a:avLst/>
              <a:gdLst>
                <a:gd name="T0" fmla="*/ 396 w 1297"/>
                <a:gd name="T1" fmla="*/ 3 h 920"/>
                <a:gd name="T2" fmla="*/ 72 w 1297"/>
                <a:gd name="T3" fmla="*/ 15 h 920"/>
                <a:gd name="T4" fmla="*/ 24 w 1297"/>
                <a:gd name="T5" fmla="*/ 123 h 920"/>
                <a:gd name="T6" fmla="*/ 0 w 1297"/>
                <a:gd name="T7" fmla="*/ 195 h 920"/>
                <a:gd name="T8" fmla="*/ 12 w 1297"/>
                <a:gd name="T9" fmla="*/ 639 h 920"/>
                <a:gd name="T10" fmla="*/ 660 w 1297"/>
                <a:gd name="T11" fmla="*/ 759 h 920"/>
                <a:gd name="T12" fmla="*/ 1284 w 1297"/>
                <a:gd name="T13" fmla="*/ 747 h 920"/>
                <a:gd name="T14" fmla="*/ 1296 w 1297"/>
                <a:gd name="T15" fmla="*/ 711 h 920"/>
                <a:gd name="T16" fmla="*/ 1200 w 1297"/>
                <a:gd name="T17" fmla="*/ 531 h 920"/>
                <a:gd name="T18" fmla="*/ 1152 w 1297"/>
                <a:gd name="T19" fmla="*/ 471 h 920"/>
                <a:gd name="T20" fmla="*/ 1056 w 1297"/>
                <a:gd name="T21" fmla="*/ 387 h 920"/>
                <a:gd name="T22" fmla="*/ 804 w 1297"/>
                <a:gd name="T23" fmla="*/ 171 h 920"/>
                <a:gd name="T24" fmla="*/ 768 w 1297"/>
                <a:gd name="T25" fmla="*/ 135 h 920"/>
                <a:gd name="T26" fmla="*/ 696 w 1297"/>
                <a:gd name="T27" fmla="*/ 87 h 920"/>
                <a:gd name="T28" fmla="*/ 648 w 1297"/>
                <a:gd name="T29" fmla="*/ 27 h 920"/>
                <a:gd name="T30" fmla="*/ 504 w 1297"/>
                <a:gd name="T31" fmla="*/ 87 h 920"/>
                <a:gd name="T32" fmla="*/ 396 w 1297"/>
                <a:gd name="T33" fmla="*/ 3 h 9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7"/>
                <a:gd name="T52" fmla="*/ 0 h 920"/>
                <a:gd name="T53" fmla="*/ 1297 w 1297"/>
                <a:gd name="T54" fmla="*/ 920 h 9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7" h="920">
                  <a:moveTo>
                    <a:pt x="396" y="3"/>
                  </a:moveTo>
                  <a:cubicBezTo>
                    <a:pt x="288" y="7"/>
                    <a:pt x="179" y="0"/>
                    <a:pt x="72" y="15"/>
                  </a:cubicBezTo>
                  <a:cubicBezTo>
                    <a:pt x="54" y="17"/>
                    <a:pt x="34" y="93"/>
                    <a:pt x="24" y="123"/>
                  </a:cubicBezTo>
                  <a:cubicBezTo>
                    <a:pt x="16" y="147"/>
                    <a:pt x="0" y="195"/>
                    <a:pt x="0" y="195"/>
                  </a:cubicBezTo>
                  <a:cubicBezTo>
                    <a:pt x="4" y="343"/>
                    <a:pt x="5" y="491"/>
                    <a:pt x="12" y="639"/>
                  </a:cubicBezTo>
                  <a:cubicBezTo>
                    <a:pt x="24" y="920"/>
                    <a:pt x="415" y="754"/>
                    <a:pt x="660" y="759"/>
                  </a:cubicBezTo>
                  <a:cubicBezTo>
                    <a:pt x="868" y="755"/>
                    <a:pt x="1077" y="763"/>
                    <a:pt x="1284" y="747"/>
                  </a:cubicBezTo>
                  <a:cubicBezTo>
                    <a:pt x="1297" y="746"/>
                    <a:pt x="1296" y="724"/>
                    <a:pt x="1296" y="711"/>
                  </a:cubicBezTo>
                  <a:cubicBezTo>
                    <a:pt x="1296" y="620"/>
                    <a:pt x="1271" y="578"/>
                    <a:pt x="1200" y="531"/>
                  </a:cubicBezTo>
                  <a:cubicBezTo>
                    <a:pt x="1180" y="472"/>
                    <a:pt x="1202" y="513"/>
                    <a:pt x="1152" y="471"/>
                  </a:cubicBezTo>
                  <a:cubicBezTo>
                    <a:pt x="1107" y="433"/>
                    <a:pt x="1113" y="406"/>
                    <a:pt x="1056" y="387"/>
                  </a:cubicBezTo>
                  <a:cubicBezTo>
                    <a:pt x="995" y="295"/>
                    <a:pt x="889" y="242"/>
                    <a:pt x="804" y="171"/>
                  </a:cubicBezTo>
                  <a:cubicBezTo>
                    <a:pt x="791" y="160"/>
                    <a:pt x="781" y="145"/>
                    <a:pt x="768" y="135"/>
                  </a:cubicBezTo>
                  <a:cubicBezTo>
                    <a:pt x="745" y="117"/>
                    <a:pt x="696" y="87"/>
                    <a:pt x="696" y="87"/>
                  </a:cubicBezTo>
                  <a:cubicBezTo>
                    <a:pt x="666" y="42"/>
                    <a:pt x="682" y="61"/>
                    <a:pt x="648" y="27"/>
                  </a:cubicBezTo>
                  <a:lnTo>
                    <a:pt x="504" y="87"/>
                  </a:lnTo>
                  <a:cubicBezTo>
                    <a:pt x="504" y="87"/>
                    <a:pt x="396" y="3"/>
                    <a:pt x="396"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6323" name="Picture 2" descr="hypercol"/>
          <p:cNvPicPr>
            <a:picLocks noChangeAspect="1" noChangeArrowheads="1"/>
          </p:cNvPicPr>
          <p:nvPr/>
        </p:nvPicPr>
        <p:blipFill>
          <a:blip r:embed="rId3">
            <a:extLst>
              <a:ext uri="{28A0092B-C50C-407E-A947-70E740481C1C}">
                <a14:useLocalDpi xmlns:a14="http://schemas.microsoft.com/office/drawing/2010/main" val="0"/>
              </a:ext>
            </a:extLst>
          </a:blip>
          <a:srcRect t="11339"/>
          <a:stretch>
            <a:fillRect/>
          </a:stretch>
        </p:blipFill>
        <p:spPr bwMode="auto">
          <a:xfrm>
            <a:off x="0" y="2886075"/>
            <a:ext cx="91440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4" name="Group 6"/>
          <p:cNvGrpSpPr>
            <a:grpSpLocks/>
          </p:cNvGrpSpPr>
          <p:nvPr/>
        </p:nvGrpSpPr>
        <p:grpSpPr bwMode="auto">
          <a:xfrm>
            <a:off x="2784475" y="2070100"/>
            <a:ext cx="3744913" cy="842963"/>
            <a:chOff x="1618" y="0"/>
            <a:chExt cx="2359" cy="531"/>
          </a:xfrm>
        </p:grpSpPr>
        <p:pic>
          <p:nvPicPr>
            <p:cNvPr id="56330" name="Picture 4" descr="j02812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18" y="0"/>
              <a:ext cx="1006"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5" descr="j02812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 y="0"/>
              <a:ext cx="1006"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Oval 7"/>
          <p:cNvSpPr>
            <a:spLocks noChangeArrowheads="1"/>
          </p:cNvSpPr>
          <p:nvPr/>
        </p:nvSpPr>
        <p:spPr bwMode="auto">
          <a:xfrm>
            <a:off x="4425950" y="304800"/>
            <a:ext cx="400050" cy="40005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56326" name="AutoShape 9"/>
          <p:cNvSpPr>
            <a:spLocks/>
          </p:cNvSpPr>
          <p:nvPr/>
        </p:nvSpPr>
        <p:spPr bwMode="auto">
          <a:xfrm>
            <a:off x="323850" y="266700"/>
            <a:ext cx="2082800" cy="685800"/>
          </a:xfrm>
          <a:prstGeom prst="borderCallout1">
            <a:avLst>
              <a:gd name="adj1" fmla="val 16667"/>
              <a:gd name="adj2" fmla="val 103657"/>
              <a:gd name="adj3" fmla="val 37037"/>
              <a:gd name="adj4" fmla="val 193597"/>
            </a:avLst>
          </a:prstGeom>
          <a:solidFill>
            <a:schemeClr val="hlink"/>
          </a:solidFill>
          <a:ln w="9525">
            <a:solidFill>
              <a:schemeClr val="tx1"/>
            </a:solidFill>
            <a:miter lim="800000"/>
            <a:headEnd/>
            <a:tailEnd type="triangle" w="med" len="med"/>
          </a:ln>
        </p:spPr>
        <p:txBody>
          <a:bodyPr/>
          <a:lstStyle/>
          <a:p>
            <a:pPr algn="ctr"/>
            <a:r>
              <a:rPr lang="en-US" sz="2000">
                <a:solidFill>
                  <a:srgbClr val="000000"/>
                </a:solidFill>
              </a:rPr>
              <a:t>Point in visual space</a:t>
            </a:r>
          </a:p>
        </p:txBody>
      </p:sp>
      <p:grpSp>
        <p:nvGrpSpPr>
          <p:cNvPr id="4" name="Group 13"/>
          <p:cNvGrpSpPr>
            <a:grpSpLocks/>
          </p:cNvGrpSpPr>
          <p:nvPr/>
        </p:nvGrpSpPr>
        <p:grpSpPr bwMode="auto">
          <a:xfrm>
            <a:off x="4056063" y="4130675"/>
            <a:ext cx="576262" cy="534988"/>
            <a:chOff x="2555" y="2602"/>
            <a:chExt cx="363" cy="337"/>
          </a:xfrm>
        </p:grpSpPr>
        <p:sp>
          <p:nvSpPr>
            <p:cNvPr id="56328" name="AutoShape 11"/>
            <p:cNvSpPr>
              <a:spLocks noChangeArrowheads="1"/>
            </p:cNvSpPr>
            <p:nvPr/>
          </p:nvSpPr>
          <p:spPr bwMode="auto">
            <a:xfrm>
              <a:off x="2555" y="2779"/>
              <a:ext cx="236" cy="160"/>
            </a:xfrm>
            <a:prstGeom prst="parallelogram">
              <a:avLst>
                <a:gd name="adj" fmla="val 77499"/>
              </a:avLst>
            </a:prstGeom>
            <a:solidFill>
              <a:srgbClr val="FFFF00"/>
            </a:solidFill>
            <a:ln w="9525">
              <a:solidFill>
                <a:srgbClr val="FFFF00"/>
              </a:solidFill>
              <a:miter lim="800000"/>
              <a:headEnd/>
              <a:tailEnd/>
            </a:ln>
          </p:spPr>
          <p:txBody>
            <a:bodyPr wrap="none" anchor="ctr"/>
            <a:lstStyle/>
            <a:p>
              <a:endParaRPr lang="en-US" sz="2400">
                <a:solidFill>
                  <a:srgbClr val="000000"/>
                </a:solidFill>
                <a:latin typeface="Times New Roman" pitchFamily="18" charset="0"/>
              </a:endParaRPr>
            </a:p>
          </p:txBody>
        </p:sp>
        <p:sp>
          <p:nvSpPr>
            <p:cNvPr id="56329" name="AutoShape 12"/>
            <p:cNvSpPr>
              <a:spLocks noChangeArrowheads="1"/>
            </p:cNvSpPr>
            <p:nvPr/>
          </p:nvSpPr>
          <p:spPr bwMode="auto">
            <a:xfrm>
              <a:off x="2682" y="2602"/>
              <a:ext cx="236" cy="160"/>
            </a:xfrm>
            <a:prstGeom prst="parallelogram">
              <a:avLst>
                <a:gd name="adj" fmla="val 77499"/>
              </a:avLst>
            </a:prstGeom>
            <a:solidFill>
              <a:srgbClr val="FFFF00"/>
            </a:solidFill>
            <a:ln w="9525">
              <a:solidFill>
                <a:srgbClr val="FFFF00"/>
              </a:solidFill>
              <a:miter lim="800000"/>
              <a:headEnd/>
              <a:tailEnd/>
            </a:ln>
          </p:spPr>
          <p:txBody>
            <a:bodyPr wrap="none" anchor="ctr"/>
            <a:lstStyle/>
            <a:p>
              <a:endParaRPr lang="en-US" sz="2400">
                <a:solidFill>
                  <a:srgbClr val="000000"/>
                </a:solidFill>
                <a:latin typeface="Times New Roman" pitchFamily="18" charset="0"/>
              </a:endParaRPr>
            </a:p>
          </p:txBody>
        </p:sp>
      </p:grpSp>
      <p:grpSp>
        <p:nvGrpSpPr>
          <p:cNvPr id="17" name="Group 16"/>
          <p:cNvGrpSpPr/>
          <p:nvPr/>
        </p:nvGrpSpPr>
        <p:grpSpPr>
          <a:xfrm>
            <a:off x="1992573" y="4130675"/>
            <a:ext cx="4708478" cy="1901636"/>
            <a:chOff x="1992573" y="4130675"/>
            <a:chExt cx="4708478" cy="1901636"/>
          </a:xfrm>
        </p:grpSpPr>
        <p:sp>
          <p:nvSpPr>
            <p:cNvPr id="5" name="Rectangle 4"/>
            <p:cNvSpPr/>
            <p:nvPr/>
          </p:nvSpPr>
          <p:spPr>
            <a:xfrm>
              <a:off x="1992573" y="4679311"/>
              <a:ext cx="4285397" cy="135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406650" y="4130675"/>
              <a:ext cx="4294401"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flipV="1">
              <a:off x="6701051" y="4130675"/>
              <a:ext cx="0" cy="1355725"/>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H="1">
              <a:off x="6277970" y="5486400"/>
              <a:ext cx="423081" cy="545911"/>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p:cNvCxnSpPr/>
            <p:nvPr/>
          </p:nvCxnSpPr>
          <p:spPr>
            <a:xfrm flipH="1">
              <a:off x="1992573" y="4130675"/>
              <a:ext cx="414077" cy="534988"/>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55125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nodeType="afterGroup">
                            <p:stCondLst>
                              <p:cond delay="0"/>
                            </p:stCondLst>
                            <p:childTnLst>
                              <p:par>
                                <p:cTn id="13" presetID="26" presetClass="emph" presetSubtype="0" repeatCount="indefinite" fill="hold" nodeType="afterEffect">
                                  <p:stCondLst>
                                    <p:cond delay="0"/>
                                  </p:stCondLst>
                                  <p:endCondLst>
                                    <p:cond evt="onNext" delay="0">
                                      <p:tgtEl>
                                        <p:sldTgt/>
                                      </p:tgtEl>
                                    </p:cond>
                                  </p:end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3432175" y="-873125"/>
            <a:ext cx="3951288" cy="4240213"/>
            <a:chOff x="3030" y="-1250"/>
            <a:chExt cx="2489" cy="2671"/>
          </a:xfrm>
        </p:grpSpPr>
        <p:pic>
          <p:nvPicPr>
            <p:cNvPr id="57356" name="Picture 3" descr="hypercol"/>
            <p:cNvPicPr>
              <a:picLocks noChangeAspect="1" noChangeArrowheads="1"/>
            </p:cNvPicPr>
            <p:nvPr/>
          </p:nvPicPr>
          <p:blipFill>
            <a:blip r:embed="rId3">
              <a:lum bright="50000"/>
              <a:extLst>
                <a:ext uri="{28A0092B-C50C-407E-A947-70E740481C1C}">
                  <a14:useLocalDpi xmlns:a14="http://schemas.microsoft.com/office/drawing/2010/main" val="0"/>
                </a:ext>
              </a:extLst>
            </a:blip>
            <a:srcRect l="61586" t="18324" r="5011" b="13210"/>
            <a:stretch>
              <a:fillRect/>
            </a:stretch>
          </p:blipFill>
          <p:spPr bwMode="auto">
            <a:xfrm>
              <a:off x="3030" y="-1250"/>
              <a:ext cx="2489" cy="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Freeform 4"/>
            <p:cNvSpPr>
              <a:spLocks/>
            </p:cNvSpPr>
            <p:nvPr/>
          </p:nvSpPr>
          <p:spPr bwMode="auto">
            <a:xfrm>
              <a:off x="4164" y="501"/>
              <a:ext cx="1297" cy="920"/>
            </a:xfrm>
            <a:custGeom>
              <a:avLst/>
              <a:gdLst>
                <a:gd name="T0" fmla="*/ 396 w 1297"/>
                <a:gd name="T1" fmla="*/ 3 h 920"/>
                <a:gd name="T2" fmla="*/ 72 w 1297"/>
                <a:gd name="T3" fmla="*/ 15 h 920"/>
                <a:gd name="T4" fmla="*/ 24 w 1297"/>
                <a:gd name="T5" fmla="*/ 123 h 920"/>
                <a:gd name="T6" fmla="*/ 0 w 1297"/>
                <a:gd name="T7" fmla="*/ 195 h 920"/>
                <a:gd name="T8" fmla="*/ 12 w 1297"/>
                <a:gd name="T9" fmla="*/ 639 h 920"/>
                <a:gd name="T10" fmla="*/ 660 w 1297"/>
                <a:gd name="T11" fmla="*/ 759 h 920"/>
                <a:gd name="T12" fmla="*/ 1284 w 1297"/>
                <a:gd name="T13" fmla="*/ 747 h 920"/>
                <a:gd name="T14" fmla="*/ 1296 w 1297"/>
                <a:gd name="T15" fmla="*/ 711 h 920"/>
                <a:gd name="T16" fmla="*/ 1200 w 1297"/>
                <a:gd name="T17" fmla="*/ 531 h 920"/>
                <a:gd name="T18" fmla="*/ 1152 w 1297"/>
                <a:gd name="T19" fmla="*/ 471 h 920"/>
                <a:gd name="T20" fmla="*/ 1056 w 1297"/>
                <a:gd name="T21" fmla="*/ 387 h 920"/>
                <a:gd name="T22" fmla="*/ 804 w 1297"/>
                <a:gd name="T23" fmla="*/ 171 h 920"/>
                <a:gd name="T24" fmla="*/ 768 w 1297"/>
                <a:gd name="T25" fmla="*/ 135 h 920"/>
                <a:gd name="T26" fmla="*/ 696 w 1297"/>
                <a:gd name="T27" fmla="*/ 87 h 920"/>
                <a:gd name="T28" fmla="*/ 648 w 1297"/>
                <a:gd name="T29" fmla="*/ 27 h 920"/>
                <a:gd name="T30" fmla="*/ 504 w 1297"/>
                <a:gd name="T31" fmla="*/ 87 h 920"/>
                <a:gd name="T32" fmla="*/ 396 w 1297"/>
                <a:gd name="T33" fmla="*/ 3 h 9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7"/>
                <a:gd name="T52" fmla="*/ 0 h 920"/>
                <a:gd name="T53" fmla="*/ 1297 w 1297"/>
                <a:gd name="T54" fmla="*/ 920 h 9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7" h="920">
                  <a:moveTo>
                    <a:pt x="396" y="3"/>
                  </a:moveTo>
                  <a:cubicBezTo>
                    <a:pt x="288" y="7"/>
                    <a:pt x="179" y="0"/>
                    <a:pt x="72" y="15"/>
                  </a:cubicBezTo>
                  <a:cubicBezTo>
                    <a:pt x="54" y="17"/>
                    <a:pt x="34" y="93"/>
                    <a:pt x="24" y="123"/>
                  </a:cubicBezTo>
                  <a:cubicBezTo>
                    <a:pt x="16" y="147"/>
                    <a:pt x="0" y="195"/>
                    <a:pt x="0" y="195"/>
                  </a:cubicBezTo>
                  <a:cubicBezTo>
                    <a:pt x="4" y="343"/>
                    <a:pt x="5" y="491"/>
                    <a:pt x="12" y="639"/>
                  </a:cubicBezTo>
                  <a:cubicBezTo>
                    <a:pt x="24" y="920"/>
                    <a:pt x="415" y="754"/>
                    <a:pt x="660" y="759"/>
                  </a:cubicBezTo>
                  <a:cubicBezTo>
                    <a:pt x="868" y="755"/>
                    <a:pt x="1077" y="763"/>
                    <a:pt x="1284" y="747"/>
                  </a:cubicBezTo>
                  <a:cubicBezTo>
                    <a:pt x="1297" y="746"/>
                    <a:pt x="1296" y="724"/>
                    <a:pt x="1296" y="711"/>
                  </a:cubicBezTo>
                  <a:cubicBezTo>
                    <a:pt x="1296" y="620"/>
                    <a:pt x="1271" y="578"/>
                    <a:pt x="1200" y="531"/>
                  </a:cubicBezTo>
                  <a:cubicBezTo>
                    <a:pt x="1180" y="472"/>
                    <a:pt x="1202" y="513"/>
                    <a:pt x="1152" y="471"/>
                  </a:cubicBezTo>
                  <a:cubicBezTo>
                    <a:pt x="1107" y="433"/>
                    <a:pt x="1113" y="406"/>
                    <a:pt x="1056" y="387"/>
                  </a:cubicBezTo>
                  <a:cubicBezTo>
                    <a:pt x="995" y="295"/>
                    <a:pt x="889" y="242"/>
                    <a:pt x="804" y="171"/>
                  </a:cubicBezTo>
                  <a:cubicBezTo>
                    <a:pt x="791" y="160"/>
                    <a:pt x="781" y="145"/>
                    <a:pt x="768" y="135"/>
                  </a:cubicBezTo>
                  <a:cubicBezTo>
                    <a:pt x="745" y="117"/>
                    <a:pt x="696" y="87"/>
                    <a:pt x="696" y="87"/>
                  </a:cubicBezTo>
                  <a:cubicBezTo>
                    <a:pt x="666" y="42"/>
                    <a:pt x="682" y="61"/>
                    <a:pt x="648" y="27"/>
                  </a:cubicBezTo>
                  <a:lnTo>
                    <a:pt x="504" y="87"/>
                  </a:lnTo>
                  <a:cubicBezTo>
                    <a:pt x="504" y="87"/>
                    <a:pt x="396" y="3"/>
                    <a:pt x="396"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347" name="Oval 9"/>
          <p:cNvSpPr>
            <a:spLocks noChangeArrowheads="1"/>
          </p:cNvSpPr>
          <p:nvPr/>
        </p:nvSpPr>
        <p:spPr bwMode="auto">
          <a:xfrm>
            <a:off x="4425950" y="304800"/>
            <a:ext cx="400050" cy="40005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pic>
        <p:nvPicPr>
          <p:cNvPr id="57348" name="Picture 5" descr="hypercol"/>
          <p:cNvPicPr>
            <a:picLocks noChangeAspect="1" noChangeArrowheads="1"/>
          </p:cNvPicPr>
          <p:nvPr/>
        </p:nvPicPr>
        <p:blipFill>
          <a:blip r:embed="rId3">
            <a:extLst>
              <a:ext uri="{28A0092B-C50C-407E-A947-70E740481C1C}">
                <a14:useLocalDpi xmlns:a14="http://schemas.microsoft.com/office/drawing/2010/main" val="0"/>
              </a:ext>
            </a:extLst>
          </a:blip>
          <a:srcRect t="11339"/>
          <a:stretch>
            <a:fillRect/>
          </a:stretch>
        </p:blipFill>
        <p:spPr bwMode="auto">
          <a:xfrm>
            <a:off x="0" y="2886075"/>
            <a:ext cx="91440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49" name="Group 6"/>
          <p:cNvGrpSpPr>
            <a:grpSpLocks/>
          </p:cNvGrpSpPr>
          <p:nvPr/>
        </p:nvGrpSpPr>
        <p:grpSpPr bwMode="auto">
          <a:xfrm>
            <a:off x="2784475" y="2070100"/>
            <a:ext cx="3744913" cy="842963"/>
            <a:chOff x="1618" y="0"/>
            <a:chExt cx="2359" cy="531"/>
          </a:xfrm>
        </p:grpSpPr>
        <p:pic>
          <p:nvPicPr>
            <p:cNvPr id="57354" name="Picture 7" descr="j02812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18" y="0"/>
              <a:ext cx="1006"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8" descr="j02812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 y="0"/>
              <a:ext cx="1006"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0" name="AutoShape 10"/>
          <p:cNvSpPr>
            <a:spLocks/>
          </p:cNvSpPr>
          <p:nvPr/>
        </p:nvSpPr>
        <p:spPr bwMode="auto">
          <a:xfrm>
            <a:off x="323850" y="266700"/>
            <a:ext cx="2082800" cy="685800"/>
          </a:xfrm>
          <a:prstGeom prst="borderCallout1">
            <a:avLst>
              <a:gd name="adj1" fmla="val 16667"/>
              <a:gd name="adj2" fmla="val 103657"/>
              <a:gd name="adj3" fmla="val 37037"/>
              <a:gd name="adj4" fmla="val 193597"/>
            </a:avLst>
          </a:prstGeom>
          <a:solidFill>
            <a:schemeClr val="hlink"/>
          </a:solidFill>
          <a:ln w="9525">
            <a:solidFill>
              <a:schemeClr val="tx1"/>
            </a:solidFill>
            <a:miter lim="800000"/>
            <a:headEnd/>
            <a:tailEnd type="triangle" w="med" len="med"/>
          </a:ln>
        </p:spPr>
        <p:txBody>
          <a:bodyPr/>
          <a:lstStyle/>
          <a:p>
            <a:pPr algn="ctr"/>
            <a:r>
              <a:rPr lang="en-US" sz="2000">
                <a:solidFill>
                  <a:srgbClr val="000000"/>
                </a:solidFill>
              </a:rPr>
              <a:t>Point in visual space</a:t>
            </a:r>
          </a:p>
        </p:txBody>
      </p:sp>
      <p:grpSp>
        <p:nvGrpSpPr>
          <p:cNvPr id="4" name="Group 15"/>
          <p:cNvGrpSpPr>
            <a:grpSpLocks/>
          </p:cNvGrpSpPr>
          <p:nvPr/>
        </p:nvGrpSpPr>
        <p:grpSpPr bwMode="auto">
          <a:xfrm>
            <a:off x="4716463" y="4130675"/>
            <a:ext cx="588962" cy="534988"/>
            <a:chOff x="2971" y="2602"/>
            <a:chExt cx="371" cy="337"/>
          </a:xfrm>
        </p:grpSpPr>
        <p:sp>
          <p:nvSpPr>
            <p:cNvPr id="57352" name="AutoShape 12"/>
            <p:cNvSpPr>
              <a:spLocks noChangeArrowheads="1"/>
            </p:cNvSpPr>
            <p:nvPr/>
          </p:nvSpPr>
          <p:spPr bwMode="auto">
            <a:xfrm>
              <a:off x="2971" y="2779"/>
              <a:ext cx="236" cy="160"/>
            </a:xfrm>
            <a:prstGeom prst="parallelogram">
              <a:avLst>
                <a:gd name="adj" fmla="val 77499"/>
              </a:avLst>
            </a:prstGeom>
            <a:solidFill>
              <a:srgbClr val="FFFF00"/>
            </a:solidFill>
            <a:ln w="9525">
              <a:solidFill>
                <a:srgbClr val="FFFF00"/>
              </a:solidFill>
              <a:miter lim="800000"/>
              <a:headEnd/>
              <a:tailEnd/>
            </a:ln>
          </p:spPr>
          <p:txBody>
            <a:bodyPr wrap="none" anchor="ctr"/>
            <a:lstStyle/>
            <a:p>
              <a:endParaRPr lang="en-US" sz="2400">
                <a:solidFill>
                  <a:srgbClr val="000000"/>
                </a:solidFill>
                <a:latin typeface="Times New Roman" pitchFamily="18" charset="0"/>
              </a:endParaRPr>
            </a:p>
          </p:txBody>
        </p:sp>
        <p:sp>
          <p:nvSpPr>
            <p:cNvPr id="57353" name="AutoShape 13"/>
            <p:cNvSpPr>
              <a:spLocks noChangeArrowheads="1"/>
            </p:cNvSpPr>
            <p:nvPr/>
          </p:nvSpPr>
          <p:spPr bwMode="auto">
            <a:xfrm>
              <a:off x="3106" y="2602"/>
              <a:ext cx="236" cy="160"/>
            </a:xfrm>
            <a:prstGeom prst="parallelogram">
              <a:avLst>
                <a:gd name="adj" fmla="val 77499"/>
              </a:avLst>
            </a:prstGeom>
            <a:solidFill>
              <a:srgbClr val="FFFF00"/>
            </a:solidFill>
            <a:ln w="9525">
              <a:solidFill>
                <a:srgbClr val="FFFF00"/>
              </a:solidFill>
              <a:miter lim="800000"/>
              <a:headEnd/>
              <a:tailEnd/>
            </a:ln>
          </p:spPr>
          <p:txBody>
            <a:bodyPr wrap="none" anchor="ctr"/>
            <a:lstStyle/>
            <a:p>
              <a:endParaRPr lang="en-US" sz="2400">
                <a:solidFill>
                  <a:srgbClr val="000000"/>
                </a:solidFill>
                <a:latin typeface="Times New Roman" pitchFamily="18" charset="0"/>
              </a:endParaRPr>
            </a:p>
          </p:txBody>
        </p:sp>
      </p:grpSp>
      <p:grpSp>
        <p:nvGrpSpPr>
          <p:cNvPr id="14" name="Group 13"/>
          <p:cNvGrpSpPr/>
          <p:nvPr/>
        </p:nvGrpSpPr>
        <p:grpSpPr>
          <a:xfrm>
            <a:off x="1992573" y="4130675"/>
            <a:ext cx="4708478" cy="1901636"/>
            <a:chOff x="1992573" y="4130675"/>
            <a:chExt cx="4708478" cy="1901636"/>
          </a:xfrm>
        </p:grpSpPr>
        <p:sp>
          <p:nvSpPr>
            <p:cNvPr id="15" name="Rectangle 14"/>
            <p:cNvSpPr/>
            <p:nvPr/>
          </p:nvSpPr>
          <p:spPr>
            <a:xfrm>
              <a:off x="1992573" y="4679311"/>
              <a:ext cx="4285397" cy="135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406650" y="4130675"/>
              <a:ext cx="4294401" cy="0"/>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701051" y="4130675"/>
              <a:ext cx="0" cy="1355725"/>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flipH="1">
              <a:off x="6277970" y="5486400"/>
              <a:ext cx="423081" cy="545911"/>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H="1">
              <a:off x="1992573" y="4130675"/>
              <a:ext cx="414077" cy="534988"/>
            </a:xfrm>
            <a:prstGeom prst="lin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3092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6" presetClass="emph" presetSubtype="0" repeatCount="indefinite" fill="hold" nodeType="afterEffect">
                                  <p:stCondLst>
                                    <p:cond delay="0"/>
                                  </p:stCondLst>
                                  <p:endCondLst>
                                    <p:cond evt="onNext" delay="0">
                                      <p:tgtEl>
                                        <p:sldTgt/>
                                      </p:tgtEl>
                                    </p:cond>
                                  </p:end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60"/>
          <p:cNvGrpSpPr>
            <a:grpSpLocks/>
          </p:cNvGrpSpPr>
          <p:nvPr/>
        </p:nvGrpSpPr>
        <p:grpSpPr bwMode="auto">
          <a:xfrm>
            <a:off x="1568450" y="1579563"/>
            <a:ext cx="876300" cy="857250"/>
            <a:chOff x="373" y="350"/>
            <a:chExt cx="552" cy="540"/>
          </a:xfrm>
        </p:grpSpPr>
        <p:grpSp>
          <p:nvGrpSpPr>
            <p:cNvPr id="20765" name="Group 26"/>
            <p:cNvGrpSpPr>
              <a:grpSpLocks/>
            </p:cNvGrpSpPr>
            <p:nvPr/>
          </p:nvGrpSpPr>
          <p:grpSpPr bwMode="auto">
            <a:xfrm>
              <a:off x="724" y="513"/>
              <a:ext cx="201" cy="201"/>
              <a:chOff x="504" y="1539"/>
              <a:chExt cx="558" cy="558"/>
            </a:xfrm>
          </p:grpSpPr>
          <p:sp>
            <p:nvSpPr>
              <p:cNvPr id="20790" name="Oval 2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91" name="Oval 2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66" name="Group 2"/>
            <p:cNvGrpSpPr>
              <a:grpSpLocks/>
            </p:cNvGrpSpPr>
            <p:nvPr/>
          </p:nvGrpSpPr>
          <p:grpSpPr bwMode="auto">
            <a:xfrm>
              <a:off x="373" y="519"/>
              <a:ext cx="201" cy="201"/>
              <a:chOff x="504" y="1539"/>
              <a:chExt cx="558" cy="558"/>
            </a:xfrm>
          </p:grpSpPr>
          <p:sp>
            <p:nvSpPr>
              <p:cNvPr id="20788" name="Oval 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89" name="Oval 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67" name="Group 5"/>
            <p:cNvGrpSpPr>
              <a:grpSpLocks/>
            </p:cNvGrpSpPr>
            <p:nvPr/>
          </p:nvGrpSpPr>
          <p:grpSpPr bwMode="auto">
            <a:xfrm>
              <a:off x="548" y="678"/>
              <a:ext cx="201" cy="201"/>
              <a:chOff x="504" y="1539"/>
              <a:chExt cx="558" cy="558"/>
            </a:xfrm>
          </p:grpSpPr>
          <p:sp>
            <p:nvSpPr>
              <p:cNvPr id="20786" name="Oval 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87" name="Oval 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68" name="Group 8"/>
            <p:cNvGrpSpPr>
              <a:grpSpLocks/>
            </p:cNvGrpSpPr>
            <p:nvPr/>
          </p:nvGrpSpPr>
          <p:grpSpPr bwMode="auto">
            <a:xfrm>
              <a:off x="548" y="500"/>
              <a:ext cx="201" cy="201"/>
              <a:chOff x="504" y="1539"/>
              <a:chExt cx="558" cy="558"/>
            </a:xfrm>
          </p:grpSpPr>
          <p:sp>
            <p:nvSpPr>
              <p:cNvPr id="20784" name="Oval 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85" name="Oval 1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69" name="Group 11"/>
            <p:cNvGrpSpPr>
              <a:grpSpLocks/>
            </p:cNvGrpSpPr>
            <p:nvPr/>
          </p:nvGrpSpPr>
          <p:grpSpPr bwMode="auto">
            <a:xfrm>
              <a:off x="724" y="350"/>
              <a:ext cx="201" cy="201"/>
              <a:chOff x="504" y="1539"/>
              <a:chExt cx="558" cy="558"/>
            </a:xfrm>
          </p:grpSpPr>
          <p:sp>
            <p:nvSpPr>
              <p:cNvPr id="20782" name="Oval 1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83" name="Oval 1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70" name="Group 14"/>
            <p:cNvGrpSpPr>
              <a:grpSpLocks/>
            </p:cNvGrpSpPr>
            <p:nvPr/>
          </p:nvGrpSpPr>
          <p:grpSpPr bwMode="auto">
            <a:xfrm>
              <a:off x="548" y="351"/>
              <a:ext cx="201" cy="201"/>
              <a:chOff x="504" y="1539"/>
              <a:chExt cx="558" cy="558"/>
            </a:xfrm>
          </p:grpSpPr>
          <p:sp>
            <p:nvSpPr>
              <p:cNvPr id="20780" name="Oval 1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81" name="Oval 1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71" name="Group 17"/>
            <p:cNvGrpSpPr>
              <a:grpSpLocks/>
            </p:cNvGrpSpPr>
            <p:nvPr/>
          </p:nvGrpSpPr>
          <p:grpSpPr bwMode="auto">
            <a:xfrm>
              <a:off x="373" y="350"/>
              <a:ext cx="201" cy="201"/>
              <a:chOff x="504" y="1539"/>
              <a:chExt cx="558" cy="558"/>
            </a:xfrm>
          </p:grpSpPr>
          <p:sp>
            <p:nvSpPr>
              <p:cNvPr id="20778" name="Oval 1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79" name="Oval 1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72" name="Group 20"/>
            <p:cNvGrpSpPr>
              <a:grpSpLocks/>
            </p:cNvGrpSpPr>
            <p:nvPr/>
          </p:nvGrpSpPr>
          <p:grpSpPr bwMode="auto">
            <a:xfrm>
              <a:off x="373" y="689"/>
              <a:ext cx="201" cy="201"/>
              <a:chOff x="504" y="1539"/>
              <a:chExt cx="558" cy="558"/>
            </a:xfrm>
          </p:grpSpPr>
          <p:sp>
            <p:nvSpPr>
              <p:cNvPr id="20776" name="Oval 2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77" name="Oval 2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73" name="Group 23"/>
            <p:cNvGrpSpPr>
              <a:grpSpLocks/>
            </p:cNvGrpSpPr>
            <p:nvPr/>
          </p:nvGrpSpPr>
          <p:grpSpPr bwMode="auto">
            <a:xfrm>
              <a:off x="724" y="675"/>
              <a:ext cx="201" cy="201"/>
              <a:chOff x="504" y="1539"/>
              <a:chExt cx="558" cy="558"/>
            </a:xfrm>
          </p:grpSpPr>
          <p:sp>
            <p:nvSpPr>
              <p:cNvPr id="20774" name="Oval 2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75" name="Oval 2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sp>
        <p:nvSpPr>
          <p:cNvPr id="20483" name="Text Box 39"/>
          <p:cNvSpPr txBox="1">
            <a:spLocks noChangeArrowheads="1"/>
          </p:cNvSpPr>
          <p:nvPr/>
        </p:nvSpPr>
        <p:spPr bwMode="auto">
          <a:xfrm rot="-2554047">
            <a:off x="6613525" y="5487988"/>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400" b="1">
                <a:latin typeface="Arial" charset="0"/>
              </a:rPr>
              <a:t>L   R</a:t>
            </a:r>
          </a:p>
        </p:txBody>
      </p:sp>
      <p:grpSp>
        <p:nvGrpSpPr>
          <p:cNvPr id="20484" name="Group 61"/>
          <p:cNvGrpSpPr>
            <a:grpSpLocks/>
          </p:cNvGrpSpPr>
          <p:nvPr/>
        </p:nvGrpSpPr>
        <p:grpSpPr bwMode="auto">
          <a:xfrm>
            <a:off x="1574800" y="2357438"/>
            <a:ext cx="876300" cy="857250"/>
            <a:chOff x="373" y="350"/>
            <a:chExt cx="552" cy="540"/>
          </a:xfrm>
        </p:grpSpPr>
        <p:grpSp>
          <p:nvGrpSpPr>
            <p:cNvPr id="20738" name="Group 62"/>
            <p:cNvGrpSpPr>
              <a:grpSpLocks/>
            </p:cNvGrpSpPr>
            <p:nvPr/>
          </p:nvGrpSpPr>
          <p:grpSpPr bwMode="auto">
            <a:xfrm>
              <a:off x="724" y="513"/>
              <a:ext cx="201" cy="201"/>
              <a:chOff x="504" y="1539"/>
              <a:chExt cx="558" cy="558"/>
            </a:xfrm>
          </p:grpSpPr>
          <p:sp>
            <p:nvSpPr>
              <p:cNvPr id="20763" name="Oval 6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64" name="Oval 6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39" name="Group 65"/>
            <p:cNvGrpSpPr>
              <a:grpSpLocks/>
            </p:cNvGrpSpPr>
            <p:nvPr/>
          </p:nvGrpSpPr>
          <p:grpSpPr bwMode="auto">
            <a:xfrm>
              <a:off x="373" y="519"/>
              <a:ext cx="201" cy="201"/>
              <a:chOff x="504" y="1539"/>
              <a:chExt cx="558" cy="558"/>
            </a:xfrm>
          </p:grpSpPr>
          <p:sp>
            <p:nvSpPr>
              <p:cNvPr id="20761" name="Oval 6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62" name="Oval 6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0" name="Group 68"/>
            <p:cNvGrpSpPr>
              <a:grpSpLocks/>
            </p:cNvGrpSpPr>
            <p:nvPr/>
          </p:nvGrpSpPr>
          <p:grpSpPr bwMode="auto">
            <a:xfrm>
              <a:off x="548" y="678"/>
              <a:ext cx="201" cy="201"/>
              <a:chOff x="504" y="1539"/>
              <a:chExt cx="558" cy="558"/>
            </a:xfrm>
          </p:grpSpPr>
          <p:sp>
            <p:nvSpPr>
              <p:cNvPr id="20759" name="Oval 6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60" name="Oval 7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1" name="Group 71"/>
            <p:cNvGrpSpPr>
              <a:grpSpLocks/>
            </p:cNvGrpSpPr>
            <p:nvPr/>
          </p:nvGrpSpPr>
          <p:grpSpPr bwMode="auto">
            <a:xfrm>
              <a:off x="548" y="500"/>
              <a:ext cx="201" cy="201"/>
              <a:chOff x="504" y="1539"/>
              <a:chExt cx="558" cy="558"/>
            </a:xfrm>
          </p:grpSpPr>
          <p:sp>
            <p:nvSpPr>
              <p:cNvPr id="20757" name="Oval 7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58" name="Oval 7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2" name="Group 74"/>
            <p:cNvGrpSpPr>
              <a:grpSpLocks/>
            </p:cNvGrpSpPr>
            <p:nvPr/>
          </p:nvGrpSpPr>
          <p:grpSpPr bwMode="auto">
            <a:xfrm>
              <a:off x="724" y="350"/>
              <a:ext cx="201" cy="201"/>
              <a:chOff x="504" y="1539"/>
              <a:chExt cx="558" cy="558"/>
            </a:xfrm>
          </p:grpSpPr>
          <p:sp>
            <p:nvSpPr>
              <p:cNvPr id="20755" name="Oval 7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56" name="Oval 7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3" name="Group 77"/>
            <p:cNvGrpSpPr>
              <a:grpSpLocks/>
            </p:cNvGrpSpPr>
            <p:nvPr/>
          </p:nvGrpSpPr>
          <p:grpSpPr bwMode="auto">
            <a:xfrm>
              <a:off x="548" y="351"/>
              <a:ext cx="201" cy="201"/>
              <a:chOff x="504" y="1539"/>
              <a:chExt cx="558" cy="558"/>
            </a:xfrm>
          </p:grpSpPr>
          <p:sp>
            <p:nvSpPr>
              <p:cNvPr id="20753" name="Oval 7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54" name="Oval 7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4" name="Group 80"/>
            <p:cNvGrpSpPr>
              <a:grpSpLocks/>
            </p:cNvGrpSpPr>
            <p:nvPr/>
          </p:nvGrpSpPr>
          <p:grpSpPr bwMode="auto">
            <a:xfrm>
              <a:off x="373" y="350"/>
              <a:ext cx="201" cy="201"/>
              <a:chOff x="504" y="1539"/>
              <a:chExt cx="558" cy="558"/>
            </a:xfrm>
          </p:grpSpPr>
          <p:sp>
            <p:nvSpPr>
              <p:cNvPr id="20751" name="Oval 8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52" name="Oval 8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5" name="Group 83"/>
            <p:cNvGrpSpPr>
              <a:grpSpLocks/>
            </p:cNvGrpSpPr>
            <p:nvPr/>
          </p:nvGrpSpPr>
          <p:grpSpPr bwMode="auto">
            <a:xfrm>
              <a:off x="373" y="689"/>
              <a:ext cx="201" cy="201"/>
              <a:chOff x="504" y="1539"/>
              <a:chExt cx="558" cy="558"/>
            </a:xfrm>
          </p:grpSpPr>
          <p:sp>
            <p:nvSpPr>
              <p:cNvPr id="20749" name="Oval 8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50" name="Oval 8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46" name="Group 86"/>
            <p:cNvGrpSpPr>
              <a:grpSpLocks/>
            </p:cNvGrpSpPr>
            <p:nvPr/>
          </p:nvGrpSpPr>
          <p:grpSpPr bwMode="auto">
            <a:xfrm>
              <a:off x="724" y="675"/>
              <a:ext cx="201" cy="201"/>
              <a:chOff x="504" y="1539"/>
              <a:chExt cx="558" cy="558"/>
            </a:xfrm>
          </p:grpSpPr>
          <p:sp>
            <p:nvSpPr>
              <p:cNvPr id="20747" name="Oval 8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48" name="Oval 8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grpSp>
        <p:nvGrpSpPr>
          <p:cNvPr id="20485" name="Group 89"/>
          <p:cNvGrpSpPr>
            <a:grpSpLocks/>
          </p:cNvGrpSpPr>
          <p:nvPr/>
        </p:nvGrpSpPr>
        <p:grpSpPr bwMode="auto">
          <a:xfrm>
            <a:off x="2395538" y="1566863"/>
            <a:ext cx="876300" cy="857250"/>
            <a:chOff x="373" y="350"/>
            <a:chExt cx="552" cy="540"/>
          </a:xfrm>
        </p:grpSpPr>
        <p:grpSp>
          <p:nvGrpSpPr>
            <p:cNvPr id="20711" name="Group 90"/>
            <p:cNvGrpSpPr>
              <a:grpSpLocks/>
            </p:cNvGrpSpPr>
            <p:nvPr/>
          </p:nvGrpSpPr>
          <p:grpSpPr bwMode="auto">
            <a:xfrm>
              <a:off x="724" y="513"/>
              <a:ext cx="201" cy="201"/>
              <a:chOff x="504" y="1539"/>
              <a:chExt cx="558" cy="558"/>
            </a:xfrm>
          </p:grpSpPr>
          <p:sp>
            <p:nvSpPr>
              <p:cNvPr id="20736" name="Oval 9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37" name="Oval 9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2" name="Group 93"/>
            <p:cNvGrpSpPr>
              <a:grpSpLocks/>
            </p:cNvGrpSpPr>
            <p:nvPr/>
          </p:nvGrpSpPr>
          <p:grpSpPr bwMode="auto">
            <a:xfrm>
              <a:off x="373" y="519"/>
              <a:ext cx="201" cy="201"/>
              <a:chOff x="504" y="1539"/>
              <a:chExt cx="558" cy="558"/>
            </a:xfrm>
          </p:grpSpPr>
          <p:sp>
            <p:nvSpPr>
              <p:cNvPr id="20734" name="Oval 9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35" name="Oval 9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3" name="Group 96"/>
            <p:cNvGrpSpPr>
              <a:grpSpLocks/>
            </p:cNvGrpSpPr>
            <p:nvPr/>
          </p:nvGrpSpPr>
          <p:grpSpPr bwMode="auto">
            <a:xfrm>
              <a:off x="548" y="678"/>
              <a:ext cx="201" cy="201"/>
              <a:chOff x="504" y="1539"/>
              <a:chExt cx="558" cy="558"/>
            </a:xfrm>
          </p:grpSpPr>
          <p:sp>
            <p:nvSpPr>
              <p:cNvPr id="20732" name="Oval 9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33" name="Oval 9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4" name="Group 99"/>
            <p:cNvGrpSpPr>
              <a:grpSpLocks/>
            </p:cNvGrpSpPr>
            <p:nvPr/>
          </p:nvGrpSpPr>
          <p:grpSpPr bwMode="auto">
            <a:xfrm>
              <a:off x="548" y="500"/>
              <a:ext cx="201" cy="201"/>
              <a:chOff x="504" y="1539"/>
              <a:chExt cx="558" cy="558"/>
            </a:xfrm>
          </p:grpSpPr>
          <p:sp>
            <p:nvSpPr>
              <p:cNvPr id="20730" name="Oval 100"/>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31" name="Oval 101"/>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5" name="Group 102"/>
            <p:cNvGrpSpPr>
              <a:grpSpLocks/>
            </p:cNvGrpSpPr>
            <p:nvPr/>
          </p:nvGrpSpPr>
          <p:grpSpPr bwMode="auto">
            <a:xfrm>
              <a:off x="724" y="350"/>
              <a:ext cx="201" cy="201"/>
              <a:chOff x="504" y="1539"/>
              <a:chExt cx="558" cy="558"/>
            </a:xfrm>
          </p:grpSpPr>
          <p:sp>
            <p:nvSpPr>
              <p:cNvPr id="20728" name="Oval 10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29" name="Oval 10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6" name="Group 105"/>
            <p:cNvGrpSpPr>
              <a:grpSpLocks/>
            </p:cNvGrpSpPr>
            <p:nvPr/>
          </p:nvGrpSpPr>
          <p:grpSpPr bwMode="auto">
            <a:xfrm>
              <a:off x="548" y="351"/>
              <a:ext cx="201" cy="201"/>
              <a:chOff x="504" y="1539"/>
              <a:chExt cx="558" cy="558"/>
            </a:xfrm>
          </p:grpSpPr>
          <p:sp>
            <p:nvSpPr>
              <p:cNvPr id="20726" name="Oval 10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27" name="Oval 10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7" name="Group 108"/>
            <p:cNvGrpSpPr>
              <a:grpSpLocks/>
            </p:cNvGrpSpPr>
            <p:nvPr/>
          </p:nvGrpSpPr>
          <p:grpSpPr bwMode="auto">
            <a:xfrm>
              <a:off x="373" y="350"/>
              <a:ext cx="201" cy="201"/>
              <a:chOff x="504" y="1539"/>
              <a:chExt cx="558" cy="558"/>
            </a:xfrm>
          </p:grpSpPr>
          <p:sp>
            <p:nvSpPr>
              <p:cNvPr id="20724" name="Oval 10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25" name="Oval 11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8" name="Group 111"/>
            <p:cNvGrpSpPr>
              <a:grpSpLocks/>
            </p:cNvGrpSpPr>
            <p:nvPr/>
          </p:nvGrpSpPr>
          <p:grpSpPr bwMode="auto">
            <a:xfrm>
              <a:off x="373" y="689"/>
              <a:ext cx="201" cy="201"/>
              <a:chOff x="504" y="1539"/>
              <a:chExt cx="558" cy="558"/>
            </a:xfrm>
          </p:grpSpPr>
          <p:sp>
            <p:nvSpPr>
              <p:cNvPr id="20722" name="Oval 11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23" name="Oval 11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719" name="Group 114"/>
            <p:cNvGrpSpPr>
              <a:grpSpLocks/>
            </p:cNvGrpSpPr>
            <p:nvPr/>
          </p:nvGrpSpPr>
          <p:grpSpPr bwMode="auto">
            <a:xfrm>
              <a:off x="724" y="675"/>
              <a:ext cx="201" cy="201"/>
              <a:chOff x="504" y="1539"/>
              <a:chExt cx="558" cy="558"/>
            </a:xfrm>
          </p:grpSpPr>
          <p:sp>
            <p:nvSpPr>
              <p:cNvPr id="20720" name="Oval 11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721" name="Oval 11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grpSp>
        <p:nvGrpSpPr>
          <p:cNvPr id="20486" name="Group 145"/>
          <p:cNvGrpSpPr>
            <a:grpSpLocks/>
          </p:cNvGrpSpPr>
          <p:nvPr/>
        </p:nvGrpSpPr>
        <p:grpSpPr bwMode="auto">
          <a:xfrm>
            <a:off x="2365375" y="4048125"/>
            <a:ext cx="2535238" cy="1738313"/>
            <a:chOff x="257" y="1959"/>
            <a:chExt cx="2799" cy="1920"/>
          </a:xfrm>
        </p:grpSpPr>
        <p:sp>
          <p:nvSpPr>
            <p:cNvPr id="20700" name="AutoShape 29"/>
            <p:cNvSpPr>
              <a:spLocks noChangeArrowheads="1"/>
            </p:cNvSpPr>
            <p:nvPr/>
          </p:nvSpPr>
          <p:spPr bwMode="auto">
            <a:xfrm>
              <a:off x="257" y="1971"/>
              <a:ext cx="2799" cy="1908"/>
            </a:xfrm>
            <a:prstGeom prst="cube">
              <a:avLst>
                <a:gd name="adj" fmla="val 25000"/>
              </a:avLst>
            </a:prstGeom>
            <a:solidFill>
              <a:srgbClr val="777777"/>
            </a:solidFill>
            <a:ln w="28575">
              <a:solidFill>
                <a:srgbClr val="FF0000"/>
              </a:solidFill>
              <a:miter lim="800000"/>
              <a:headEnd type="none" w="sm" len="sm"/>
              <a:tailEnd type="none" w="sm" len="sm"/>
            </a:ln>
          </p:spPr>
          <p:txBody>
            <a:bodyPr wrap="none" anchor="ctr"/>
            <a:lstStyle/>
            <a:p>
              <a:endParaRPr lang="en-US"/>
            </a:p>
          </p:txBody>
        </p:sp>
        <p:sp>
          <p:nvSpPr>
            <p:cNvPr id="20701" name="Line 30"/>
            <p:cNvSpPr>
              <a:spLocks noChangeShapeType="1"/>
            </p:cNvSpPr>
            <p:nvPr/>
          </p:nvSpPr>
          <p:spPr bwMode="auto">
            <a:xfrm>
              <a:off x="527" y="2187"/>
              <a:ext cx="2313" cy="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2" name="Line 31"/>
            <p:cNvSpPr>
              <a:spLocks noChangeShapeType="1"/>
            </p:cNvSpPr>
            <p:nvPr/>
          </p:nvSpPr>
          <p:spPr bwMode="auto">
            <a:xfrm>
              <a:off x="2840" y="2205"/>
              <a:ext cx="0" cy="1413"/>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3" name="Line 32"/>
            <p:cNvSpPr>
              <a:spLocks noChangeShapeType="1"/>
            </p:cNvSpPr>
            <p:nvPr/>
          </p:nvSpPr>
          <p:spPr bwMode="auto">
            <a:xfrm>
              <a:off x="806" y="2466"/>
              <a:ext cx="0" cy="1404"/>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4" name="Line 33"/>
            <p:cNvSpPr>
              <a:spLocks noChangeShapeType="1"/>
            </p:cNvSpPr>
            <p:nvPr/>
          </p:nvSpPr>
          <p:spPr bwMode="auto">
            <a:xfrm>
              <a:off x="1400" y="2457"/>
              <a:ext cx="0" cy="1413"/>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5" name="Line 34"/>
            <p:cNvSpPr>
              <a:spLocks noChangeShapeType="1"/>
            </p:cNvSpPr>
            <p:nvPr/>
          </p:nvSpPr>
          <p:spPr bwMode="auto">
            <a:xfrm>
              <a:off x="1967" y="2457"/>
              <a:ext cx="0" cy="1422"/>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6" name="Line 35"/>
            <p:cNvSpPr>
              <a:spLocks noChangeShapeType="1"/>
            </p:cNvSpPr>
            <p:nvPr/>
          </p:nvSpPr>
          <p:spPr bwMode="auto">
            <a:xfrm flipV="1">
              <a:off x="815" y="1971"/>
              <a:ext cx="432" cy="477"/>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7" name="Line 36"/>
            <p:cNvSpPr>
              <a:spLocks noChangeShapeType="1"/>
            </p:cNvSpPr>
            <p:nvPr/>
          </p:nvSpPr>
          <p:spPr bwMode="auto">
            <a:xfrm flipV="1">
              <a:off x="1406" y="1959"/>
              <a:ext cx="432" cy="477"/>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8" name="Line 37"/>
            <p:cNvSpPr>
              <a:spLocks noChangeShapeType="1"/>
            </p:cNvSpPr>
            <p:nvPr/>
          </p:nvSpPr>
          <p:spPr bwMode="auto">
            <a:xfrm flipV="1">
              <a:off x="1970" y="1974"/>
              <a:ext cx="432" cy="477"/>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09" name="Line 52"/>
            <p:cNvSpPr>
              <a:spLocks noChangeShapeType="1"/>
            </p:cNvSpPr>
            <p:nvPr/>
          </p:nvSpPr>
          <p:spPr bwMode="auto">
            <a:xfrm>
              <a:off x="266" y="3294"/>
              <a:ext cx="2313" cy="0"/>
            </a:xfrm>
            <a:prstGeom prst="line">
              <a:avLst/>
            </a:prstGeom>
            <a:noFill/>
            <a:ln w="28575">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710" name="Line 53"/>
            <p:cNvSpPr>
              <a:spLocks noChangeShapeType="1"/>
            </p:cNvSpPr>
            <p:nvPr/>
          </p:nvSpPr>
          <p:spPr bwMode="auto">
            <a:xfrm flipV="1">
              <a:off x="2579" y="2844"/>
              <a:ext cx="477" cy="450"/>
            </a:xfrm>
            <a:prstGeom prst="line">
              <a:avLst/>
            </a:prstGeom>
            <a:noFill/>
            <a:ln w="28575">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0487" name="Group 146"/>
          <p:cNvGrpSpPr>
            <a:grpSpLocks/>
          </p:cNvGrpSpPr>
          <p:nvPr/>
        </p:nvGrpSpPr>
        <p:grpSpPr bwMode="auto">
          <a:xfrm>
            <a:off x="4478338" y="4048125"/>
            <a:ext cx="2535237" cy="1738313"/>
            <a:chOff x="257" y="1959"/>
            <a:chExt cx="2799" cy="1920"/>
          </a:xfrm>
        </p:grpSpPr>
        <p:sp>
          <p:nvSpPr>
            <p:cNvPr id="20689" name="AutoShape 147"/>
            <p:cNvSpPr>
              <a:spLocks noChangeArrowheads="1"/>
            </p:cNvSpPr>
            <p:nvPr/>
          </p:nvSpPr>
          <p:spPr bwMode="auto">
            <a:xfrm>
              <a:off x="257" y="1971"/>
              <a:ext cx="2799" cy="1908"/>
            </a:xfrm>
            <a:prstGeom prst="cube">
              <a:avLst>
                <a:gd name="adj" fmla="val 25000"/>
              </a:avLst>
            </a:prstGeom>
            <a:solidFill>
              <a:srgbClr val="777777"/>
            </a:solidFill>
            <a:ln w="28575">
              <a:solidFill>
                <a:schemeClr val="accent2"/>
              </a:solidFill>
              <a:miter lim="800000"/>
              <a:headEnd type="none" w="sm" len="sm"/>
              <a:tailEnd type="none" w="sm" len="sm"/>
            </a:ln>
          </p:spPr>
          <p:txBody>
            <a:bodyPr wrap="none" anchor="ctr"/>
            <a:lstStyle/>
            <a:p>
              <a:endParaRPr lang="en-US"/>
            </a:p>
          </p:txBody>
        </p:sp>
        <p:sp>
          <p:nvSpPr>
            <p:cNvPr id="20690" name="Line 148"/>
            <p:cNvSpPr>
              <a:spLocks noChangeShapeType="1"/>
            </p:cNvSpPr>
            <p:nvPr/>
          </p:nvSpPr>
          <p:spPr bwMode="auto">
            <a:xfrm>
              <a:off x="527" y="2187"/>
              <a:ext cx="2313"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1" name="Line 149"/>
            <p:cNvSpPr>
              <a:spLocks noChangeShapeType="1"/>
            </p:cNvSpPr>
            <p:nvPr/>
          </p:nvSpPr>
          <p:spPr bwMode="auto">
            <a:xfrm>
              <a:off x="2840" y="2205"/>
              <a:ext cx="0" cy="141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2" name="Line 150"/>
            <p:cNvSpPr>
              <a:spLocks noChangeShapeType="1"/>
            </p:cNvSpPr>
            <p:nvPr/>
          </p:nvSpPr>
          <p:spPr bwMode="auto">
            <a:xfrm>
              <a:off x="806" y="2466"/>
              <a:ext cx="0" cy="1404"/>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3" name="Line 151"/>
            <p:cNvSpPr>
              <a:spLocks noChangeShapeType="1"/>
            </p:cNvSpPr>
            <p:nvPr/>
          </p:nvSpPr>
          <p:spPr bwMode="auto">
            <a:xfrm>
              <a:off x="1400" y="2457"/>
              <a:ext cx="0" cy="1413"/>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4" name="Line 152"/>
            <p:cNvSpPr>
              <a:spLocks noChangeShapeType="1"/>
            </p:cNvSpPr>
            <p:nvPr/>
          </p:nvSpPr>
          <p:spPr bwMode="auto">
            <a:xfrm>
              <a:off x="1967" y="2457"/>
              <a:ext cx="0" cy="1422"/>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5" name="Line 153"/>
            <p:cNvSpPr>
              <a:spLocks noChangeShapeType="1"/>
            </p:cNvSpPr>
            <p:nvPr/>
          </p:nvSpPr>
          <p:spPr bwMode="auto">
            <a:xfrm flipV="1">
              <a:off x="815" y="1971"/>
              <a:ext cx="432" cy="477"/>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6" name="Line 154"/>
            <p:cNvSpPr>
              <a:spLocks noChangeShapeType="1"/>
            </p:cNvSpPr>
            <p:nvPr/>
          </p:nvSpPr>
          <p:spPr bwMode="auto">
            <a:xfrm flipV="1">
              <a:off x="1406" y="1959"/>
              <a:ext cx="432" cy="477"/>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7" name="Line 155"/>
            <p:cNvSpPr>
              <a:spLocks noChangeShapeType="1"/>
            </p:cNvSpPr>
            <p:nvPr/>
          </p:nvSpPr>
          <p:spPr bwMode="auto">
            <a:xfrm flipV="1">
              <a:off x="1970" y="1974"/>
              <a:ext cx="432" cy="477"/>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8" name="Line 156"/>
            <p:cNvSpPr>
              <a:spLocks noChangeShapeType="1"/>
            </p:cNvSpPr>
            <p:nvPr/>
          </p:nvSpPr>
          <p:spPr bwMode="auto">
            <a:xfrm>
              <a:off x="266" y="3294"/>
              <a:ext cx="2313" cy="0"/>
            </a:xfrm>
            <a:prstGeom prst="line">
              <a:avLst/>
            </a:prstGeom>
            <a:noFill/>
            <a:ln w="28575">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99" name="Line 157"/>
            <p:cNvSpPr>
              <a:spLocks noChangeShapeType="1"/>
            </p:cNvSpPr>
            <p:nvPr/>
          </p:nvSpPr>
          <p:spPr bwMode="auto">
            <a:xfrm flipV="1">
              <a:off x="2579" y="2844"/>
              <a:ext cx="477" cy="450"/>
            </a:xfrm>
            <a:prstGeom prst="line">
              <a:avLst/>
            </a:prstGeom>
            <a:noFill/>
            <a:ln w="28575">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0488" name="Group 294"/>
          <p:cNvGrpSpPr>
            <a:grpSpLocks/>
          </p:cNvGrpSpPr>
          <p:nvPr/>
        </p:nvGrpSpPr>
        <p:grpSpPr bwMode="auto">
          <a:xfrm>
            <a:off x="1946275" y="4495800"/>
            <a:ext cx="2535238" cy="1738313"/>
            <a:chOff x="257" y="1959"/>
            <a:chExt cx="2799" cy="1920"/>
          </a:xfrm>
        </p:grpSpPr>
        <p:sp>
          <p:nvSpPr>
            <p:cNvPr id="20678" name="AutoShape 295"/>
            <p:cNvSpPr>
              <a:spLocks noChangeArrowheads="1"/>
            </p:cNvSpPr>
            <p:nvPr/>
          </p:nvSpPr>
          <p:spPr bwMode="auto">
            <a:xfrm>
              <a:off x="257" y="1971"/>
              <a:ext cx="2799" cy="1908"/>
            </a:xfrm>
            <a:prstGeom prst="cube">
              <a:avLst>
                <a:gd name="adj" fmla="val 25000"/>
              </a:avLst>
            </a:prstGeom>
            <a:solidFill>
              <a:srgbClr val="777777"/>
            </a:solidFill>
            <a:ln w="28575">
              <a:solidFill>
                <a:srgbClr val="FFFF00"/>
              </a:solidFill>
              <a:miter lim="800000"/>
              <a:headEnd type="none" w="sm" len="sm"/>
              <a:tailEnd type="none" w="sm" len="sm"/>
            </a:ln>
          </p:spPr>
          <p:txBody>
            <a:bodyPr wrap="none" anchor="ctr"/>
            <a:lstStyle/>
            <a:p>
              <a:endParaRPr lang="en-US"/>
            </a:p>
          </p:txBody>
        </p:sp>
        <p:sp>
          <p:nvSpPr>
            <p:cNvPr id="20679" name="Line 296"/>
            <p:cNvSpPr>
              <a:spLocks noChangeShapeType="1"/>
            </p:cNvSpPr>
            <p:nvPr/>
          </p:nvSpPr>
          <p:spPr bwMode="auto">
            <a:xfrm>
              <a:off x="527" y="2187"/>
              <a:ext cx="2313" cy="0"/>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0" name="Line 297"/>
            <p:cNvSpPr>
              <a:spLocks noChangeShapeType="1"/>
            </p:cNvSpPr>
            <p:nvPr/>
          </p:nvSpPr>
          <p:spPr bwMode="auto">
            <a:xfrm>
              <a:off x="2840" y="2205"/>
              <a:ext cx="0" cy="1413"/>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1" name="Line 298"/>
            <p:cNvSpPr>
              <a:spLocks noChangeShapeType="1"/>
            </p:cNvSpPr>
            <p:nvPr/>
          </p:nvSpPr>
          <p:spPr bwMode="auto">
            <a:xfrm>
              <a:off x="806" y="2466"/>
              <a:ext cx="0" cy="1404"/>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2" name="Line 299"/>
            <p:cNvSpPr>
              <a:spLocks noChangeShapeType="1"/>
            </p:cNvSpPr>
            <p:nvPr/>
          </p:nvSpPr>
          <p:spPr bwMode="auto">
            <a:xfrm>
              <a:off x="1400" y="2457"/>
              <a:ext cx="0" cy="1413"/>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3" name="Line 300"/>
            <p:cNvSpPr>
              <a:spLocks noChangeShapeType="1"/>
            </p:cNvSpPr>
            <p:nvPr/>
          </p:nvSpPr>
          <p:spPr bwMode="auto">
            <a:xfrm>
              <a:off x="1967" y="2457"/>
              <a:ext cx="0" cy="1422"/>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4" name="Line 301"/>
            <p:cNvSpPr>
              <a:spLocks noChangeShapeType="1"/>
            </p:cNvSpPr>
            <p:nvPr/>
          </p:nvSpPr>
          <p:spPr bwMode="auto">
            <a:xfrm flipV="1">
              <a:off x="815" y="1971"/>
              <a:ext cx="432" cy="477"/>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5" name="Line 302"/>
            <p:cNvSpPr>
              <a:spLocks noChangeShapeType="1"/>
            </p:cNvSpPr>
            <p:nvPr/>
          </p:nvSpPr>
          <p:spPr bwMode="auto">
            <a:xfrm flipV="1">
              <a:off x="1406" y="1959"/>
              <a:ext cx="432" cy="477"/>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6" name="Line 303"/>
            <p:cNvSpPr>
              <a:spLocks noChangeShapeType="1"/>
            </p:cNvSpPr>
            <p:nvPr/>
          </p:nvSpPr>
          <p:spPr bwMode="auto">
            <a:xfrm flipV="1">
              <a:off x="1970" y="1974"/>
              <a:ext cx="432" cy="477"/>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7" name="Line 304"/>
            <p:cNvSpPr>
              <a:spLocks noChangeShapeType="1"/>
            </p:cNvSpPr>
            <p:nvPr/>
          </p:nvSpPr>
          <p:spPr bwMode="auto">
            <a:xfrm>
              <a:off x="266" y="3294"/>
              <a:ext cx="2313" cy="0"/>
            </a:xfrm>
            <a:prstGeom prst="line">
              <a:avLst/>
            </a:prstGeom>
            <a:noFill/>
            <a:ln w="28575">
              <a:solidFill>
                <a:srgbClr val="FFFF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88" name="Line 305"/>
            <p:cNvSpPr>
              <a:spLocks noChangeShapeType="1"/>
            </p:cNvSpPr>
            <p:nvPr/>
          </p:nvSpPr>
          <p:spPr bwMode="auto">
            <a:xfrm flipV="1">
              <a:off x="2579" y="2844"/>
              <a:ext cx="477" cy="450"/>
            </a:xfrm>
            <a:prstGeom prst="line">
              <a:avLst/>
            </a:prstGeom>
            <a:noFill/>
            <a:ln w="28575">
              <a:solidFill>
                <a:srgbClr val="FFFF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0489" name="Group 306"/>
          <p:cNvGrpSpPr>
            <a:grpSpLocks/>
          </p:cNvGrpSpPr>
          <p:nvPr/>
        </p:nvGrpSpPr>
        <p:grpSpPr bwMode="auto">
          <a:xfrm>
            <a:off x="4059238" y="4495800"/>
            <a:ext cx="2536825" cy="1738313"/>
            <a:chOff x="257" y="1959"/>
            <a:chExt cx="2799" cy="1920"/>
          </a:xfrm>
        </p:grpSpPr>
        <p:sp>
          <p:nvSpPr>
            <p:cNvPr id="20667" name="AutoShape 307"/>
            <p:cNvSpPr>
              <a:spLocks noChangeArrowheads="1"/>
            </p:cNvSpPr>
            <p:nvPr/>
          </p:nvSpPr>
          <p:spPr bwMode="auto">
            <a:xfrm>
              <a:off x="257" y="1971"/>
              <a:ext cx="2799" cy="1908"/>
            </a:xfrm>
            <a:prstGeom prst="cube">
              <a:avLst>
                <a:gd name="adj" fmla="val 25000"/>
              </a:avLst>
            </a:prstGeom>
            <a:solidFill>
              <a:srgbClr val="777777"/>
            </a:solidFill>
            <a:ln w="28575">
              <a:solidFill>
                <a:srgbClr val="00FF00"/>
              </a:solidFill>
              <a:miter lim="800000"/>
              <a:headEnd type="none" w="sm" len="sm"/>
              <a:tailEnd type="none" w="sm" len="sm"/>
            </a:ln>
          </p:spPr>
          <p:txBody>
            <a:bodyPr wrap="none" anchor="ctr"/>
            <a:lstStyle/>
            <a:p>
              <a:endParaRPr lang="en-US"/>
            </a:p>
          </p:txBody>
        </p:sp>
        <p:sp>
          <p:nvSpPr>
            <p:cNvPr id="20668" name="Line 308"/>
            <p:cNvSpPr>
              <a:spLocks noChangeShapeType="1"/>
            </p:cNvSpPr>
            <p:nvPr/>
          </p:nvSpPr>
          <p:spPr bwMode="auto">
            <a:xfrm>
              <a:off x="527" y="2187"/>
              <a:ext cx="2313" cy="0"/>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69" name="Line 309"/>
            <p:cNvSpPr>
              <a:spLocks noChangeShapeType="1"/>
            </p:cNvSpPr>
            <p:nvPr/>
          </p:nvSpPr>
          <p:spPr bwMode="auto">
            <a:xfrm>
              <a:off x="2840" y="2205"/>
              <a:ext cx="0" cy="1413"/>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0" name="Line 310"/>
            <p:cNvSpPr>
              <a:spLocks noChangeShapeType="1"/>
            </p:cNvSpPr>
            <p:nvPr/>
          </p:nvSpPr>
          <p:spPr bwMode="auto">
            <a:xfrm>
              <a:off x="806" y="2466"/>
              <a:ext cx="0" cy="1404"/>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1" name="Line 311"/>
            <p:cNvSpPr>
              <a:spLocks noChangeShapeType="1"/>
            </p:cNvSpPr>
            <p:nvPr/>
          </p:nvSpPr>
          <p:spPr bwMode="auto">
            <a:xfrm>
              <a:off x="1400" y="2457"/>
              <a:ext cx="0" cy="1413"/>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2" name="Line 312"/>
            <p:cNvSpPr>
              <a:spLocks noChangeShapeType="1"/>
            </p:cNvSpPr>
            <p:nvPr/>
          </p:nvSpPr>
          <p:spPr bwMode="auto">
            <a:xfrm>
              <a:off x="1967" y="2457"/>
              <a:ext cx="0" cy="1422"/>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3" name="Line 313"/>
            <p:cNvSpPr>
              <a:spLocks noChangeShapeType="1"/>
            </p:cNvSpPr>
            <p:nvPr/>
          </p:nvSpPr>
          <p:spPr bwMode="auto">
            <a:xfrm flipV="1">
              <a:off x="815" y="1971"/>
              <a:ext cx="432" cy="477"/>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4" name="Line 314"/>
            <p:cNvSpPr>
              <a:spLocks noChangeShapeType="1"/>
            </p:cNvSpPr>
            <p:nvPr/>
          </p:nvSpPr>
          <p:spPr bwMode="auto">
            <a:xfrm flipV="1">
              <a:off x="1406" y="1959"/>
              <a:ext cx="432" cy="477"/>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5" name="Line 315"/>
            <p:cNvSpPr>
              <a:spLocks noChangeShapeType="1"/>
            </p:cNvSpPr>
            <p:nvPr/>
          </p:nvSpPr>
          <p:spPr bwMode="auto">
            <a:xfrm flipV="1">
              <a:off x="1970" y="1974"/>
              <a:ext cx="432" cy="477"/>
            </a:xfrm>
            <a:prstGeom prst="line">
              <a:avLst/>
            </a:prstGeom>
            <a:noFill/>
            <a:ln w="28575">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6" name="Line 316"/>
            <p:cNvSpPr>
              <a:spLocks noChangeShapeType="1"/>
            </p:cNvSpPr>
            <p:nvPr/>
          </p:nvSpPr>
          <p:spPr bwMode="auto">
            <a:xfrm>
              <a:off x="266" y="3294"/>
              <a:ext cx="2313" cy="0"/>
            </a:xfrm>
            <a:prstGeom prst="line">
              <a:avLst/>
            </a:prstGeom>
            <a:noFill/>
            <a:ln w="28575">
              <a:solidFill>
                <a:srgbClr val="00FF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0677" name="Line 317"/>
            <p:cNvSpPr>
              <a:spLocks noChangeShapeType="1"/>
            </p:cNvSpPr>
            <p:nvPr/>
          </p:nvSpPr>
          <p:spPr bwMode="auto">
            <a:xfrm flipV="1">
              <a:off x="2579" y="2844"/>
              <a:ext cx="477" cy="450"/>
            </a:xfrm>
            <a:prstGeom prst="line">
              <a:avLst/>
            </a:prstGeom>
            <a:noFill/>
            <a:ln w="28575">
              <a:solidFill>
                <a:srgbClr val="00FF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0490" name="Group 387"/>
          <p:cNvGrpSpPr>
            <a:grpSpLocks/>
          </p:cNvGrpSpPr>
          <p:nvPr/>
        </p:nvGrpSpPr>
        <p:grpSpPr bwMode="auto">
          <a:xfrm>
            <a:off x="5756275" y="1573213"/>
            <a:ext cx="876300" cy="857250"/>
            <a:chOff x="373" y="350"/>
            <a:chExt cx="552" cy="540"/>
          </a:xfrm>
        </p:grpSpPr>
        <p:grpSp>
          <p:nvGrpSpPr>
            <p:cNvPr id="20640" name="Group 388"/>
            <p:cNvGrpSpPr>
              <a:grpSpLocks/>
            </p:cNvGrpSpPr>
            <p:nvPr/>
          </p:nvGrpSpPr>
          <p:grpSpPr bwMode="auto">
            <a:xfrm>
              <a:off x="724" y="513"/>
              <a:ext cx="201" cy="201"/>
              <a:chOff x="504" y="1539"/>
              <a:chExt cx="558" cy="558"/>
            </a:xfrm>
          </p:grpSpPr>
          <p:sp>
            <p:nvSpPr>
              <p:cNvPr id="20665" name="Oval 38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66" name="Oval 39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1" name="Group 391"/>
            <p:cNvGrpSpPr>
              <a:grpSpLocks/>
            </p:cNvGrpSpPr>
            <p:nvPr/>
          </p:nvGrpSpPr>
          <p:grpSpPr bwMode="auto">
            <a:xfrm>
              <a:off x="373" y="519"/>
              <a:ext cx="201" cy="201"/>
              <a:chOff x="504" y="1539"/>
              <a:chExt cx="558" cy="558"/>
            </a:xfrm>
          </p:grpSpPr>
          <p:sp>
            <p:nvSpPr>
              <p:cNvPr id="20663" name="Oval 39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64" name="Oval 39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2" name="Group 394"/>
            <p:cNvGrpSpPr>
              <a:grpSpLocks/>
            </p:cNvGrpSpPr>
            <p:nvPr/>
          </p:nvGrpSpPr>
          <p:grpSpPr bwMode="auto">
            <a:xfrm>
              <a:off x="548" y="678"/>
              <a:ext cx="201" cy="201"/>
              <a:chOff x="504" y="1539"/>
              <a:chExt cx="558" cy="558"/>
            </a:xfrm>
          </p:grpSpPr>
          <p:sp>
            <p:nvSpPr>
              <p:cNvPr id="20661" name="Oval 39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62" name="Oval 39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3" name="Group 397"/>
            <p:cNvGrpSpPr>
              <a:grpSpLocks/>
            </p:cNvGrpSpPr>
            <p:nvPr/>
          </p:nvGrpSpPr>
          <p:grpSpPr bwMode="auto">
            <a:xfrm>
              <a:off x="548" y="500"/>
              <a:ext cx="201" cy="201"/>
              <a:chOff x="504" y="1539"/>
              <a:chExt cx="558" cy="558"/>
            </a:xfrm>
          </p:grpSpPr>
          <p:sp>
            <p:nvSpPr>
              <p:cNvPr id="20659" name="Oval 39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60" name="Oval 39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4" name="Group 400"/>
            <p:cNvGrpSpPr>
              <a:grpSpLocks/>
            </p:cNvGrpSpPr>
            <p:nvPr/>
          </p:nvGrpSpPr>
          <p:grpSpPr bwMode="auto">
            <a:xfrm>
              <a:off x="724" y="350"/>
              <a:ext cx="201" cy="201"/>
              <a:chOff x="504" y="1539"/>
              <a:chExt cx="558" cy="558"/>
            </a:xfrm>
          </p:grpSpPr>
          <p:sp>
            <p:nvSpPr>
              <p:cNvPr id="20657" name="Oval 40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58" name="Oval 40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5" name="Group 403"/>
            <p:cNvGrpSpPr>
              <a:grpSpLocks/>
            </p:cNvGrpSpPr>
            <p:nvPr/>
          </p:nvGrpSpPr>
          <p:grpSpPr bwMode="auto">
            <a:xfrm>
              <a:off x="548" y="351"/>
              <a:ext cx="201" cy="201"/>
              <a:chOff x="504" y="1539"/>
              <a:chExt cx="558" cy="558"/>
            </a:xfrm>
          </p:grpSpPr>
          <p:sp>
            <p:nvSpPr>
              <p:cNvPr id="20655" name="Oval 40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56" name="Oval 40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6" name="Group 406"/>
            <p:cNvGrpSpPr>
              <a:grpSpLocks/>
            </p:cNvGrpSpPr>
            <p:nvPr/>
          </p:nvGrpSpPr>
          <p:grpSpPr bwMode="auto">
            <a:xfrm>
              <a:off x="373" y="350"/>
              <a:ext cx="201" cy="201"/>
              <a:chOff x="504" y="1539"/>
              <a:chExt cx="558" cy="558"/>
            </a:xfrm>
          </p:grpSpPr>
          <p:sp>
            <p:nvSpPr>
              <p:cNvPr id="20653" name="Oval 40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54" name="Oval 40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7" name="Group 409"/>
            <p:cNvGrpSpPr>
              <a:grpSpLocks/>
            </p:cNvGrpSpPr>
            <p:nvPr/>
          </p:nvGrpSpPr>
          <p:grpSpPr bwMode="auto">
            <a:xfrm>
              <a:off x="373" y="689"/>
              <a:ext cx="201" cy="201"/>
              <a:chOff x="504" y="1539"/>
              <a:chExt cx="558" cy="558"/>
            </a:xfrm>
          </p:grpSpPr>
          <p:sp>
            <p:nvSpPr>
              <p:cNvPr id="20651" name="Oval 410"/>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52" name="Oval 411"/>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48" name="Group 412"/>
            <p:cNvGrpSpPr>
              <a:grpSpLocks/>
            </p:cNvGrpSpPr>
            <p:nvPr/>
          </p:nvGrpSpPr>
          <p:grpSpPr bwMode="auto">
            <a:xfrm>
              <a:off x="724" y="675"/>
              <a:ext cx="201" cy="201"/>
              <a:chOff x="504" y="1539"/>
              <a:chExt cx="558" cy="558"/>
            </a:xfrm>
          </p:grpSpPr>
          <p:sp>
            <p:nvSpPr>
              <p:cNvPr id="20649" name="Oval 41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50" name="Oval 41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grpSp>
        <p:nvGrpSpPr>
          <p:cNvPr id="20491" name="Group 415"/>
          <p:cNvGrpSpPr>
            <a:grpSpLocks/>
          </p:cNvGrpSpPr>
          <p:nvPr/>
        </p:nvGrpSpPr>
        <p:grpSpPr bwMode="auto">
          <a:xfrm>
            <a:off x="5762625" y="2351088"/>
            <a:ext cx="876300" cy="857250"/>
            <a:chOff x="373" y="350"/>
            <a:chExt cx="552" cy="540"/>
          </a:xfrm>
        </p:grpSpPr>
        <p:grpSp>
          <p:nvGrpSpPr>
            <p:cNvPr id="20613" name="Group 416"/>
            <p:cNvGrpSpPr>
              <a:grpSpLocks/>
            </p:cNvGrpSpPr>
            <p:nvPr/>
          </p:nvGrpSpPr>
          <p:grpSpPr bwMode="auto">
            <a:xfrm>
              <a:off x="724" y="513"/>
              <a:ext cx="201" cy="201"/>
              <a:chOff x="504" y="1539"/>
              <a:chExt cx="558" cy="558"/>
            </a:xfrm>
          </p:grpSpPr>
          <p:sp>
            <p:nvSpPr>
              <p:cNvPr id="20638" name="Oval 41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39" name="Oval 41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4" name="Group 419"/>
            <p:cNvGrpSpPr>
              <a:grpSpLocks/>
            </p:cNvGrpSpPr>
            <p:nvPr/>
          </p:nvGrpSpPr>
          <p:grpSpPr bwMode="auto">
            <a:xfrm>
              <a:off x="373" y="519"/>
              <a:ext cx="201" cy="201"/>
              <a:chOff x="504" y="1539"/>
              <a:chExt cx="558" cy="558"/>
            </a:xfrm>
          </p:grpSpPr>
          <p:sp>
            <p:nvSpPr>
              <p:cNvPr id="20636" name="Oval 420"/>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37" name="Oval 421"/>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5" name="Group 422"/>
            <p:cNvGrpSpPr>
              <a:grpSpLocks/>
            </p:cNvGrpSpPr>
            <p:nvPr/>
          </p:nvGrpSpPr>
          <p:grpSpPr bwMode="auto">
            <a:xfrm>
              <a:off x="548" y="678"/>
              <a:ext cx="201" cy="201"/>
              <a:chOff x="504" y="1539"/>
              <a:chExt cx="558" cy="558"/>
            </a:xfrm>
          </p:grpSpPr>
          <p:sp>
            <p:nvSpPr>
              <p:cNvPr id="20634" name="Oval 42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35" name="Oval 42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6" name="Group 425"/>
            <p:cNvGrpSpPr>
              <a:grpSpLocks/>
            </p:cNvGrpSpPr>
            <p:nvPr/>
          </p:nvGrpSpPr>
          <p:grpSpPr bwMode="auto">
            <a:xfrm>
              <a:off x="548" y="500"/>
              <a:ext cx="201" cy="201"/>
              <a:chOff x="504" y="1539"/>
              <a:chExt cx="558" cy="558"/>
            </a:xfrm>
          </p:grpSpPr>
          <p:sp>
            <p:nvSpPr>
              <p:cNvPr id="20632" name="Oval 42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33" name="Oval 42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7" name="Group 428"/>
            <p:cNvGrpSpPr>
              <a:grpSpLocks/>
            </p:cNvGrpSpPr>
            <p:nvPr/>
          </p:nvGrpSpPr>
          <p:grpSpPr bwMode="auto">
            <a:xfrm>
              <a:off x="724" y="350"/>
              <a:ext cx="201" cy="201"/>
              <a:chOff x="504" y="1539"/>
              <a:chExt cx="558" cy="558"/>
            </a:xfrm>
          </p:grpSpPr>
          <p:sp>
            <p:nvSpPr>
              <p:cNvPr id="20630" name="Oval 42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31" name="Oval 43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8" name="Group 431"/>
            <p:cNvGrpSpPr>
              <a:grpSpLocks/>
            </p:cNvGrpSpPr>
            <p:nvPr/>
          </p:nvGrpSpPr>
          <p:grpSpPr bwMode="auto">
            <a:xfrm>
              <a:off x="548" y="351"/>
              <a:ext cx="201" cy="201"/>
              <a:chOff x="504" y="1539"/>
              <a:chExt cx="558" cy="558"/>
            </a:xfrm>
          </p:grpSpPr>
          <p:sp>
            <p:nvSpPr>
              <p:cNvPr id="20628" name="Oval 43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29" name="Oval 43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19" name="Group 434"/>
            <p:cNvGrpSpPr>
              <a:grpSpLocks/>
            </p:cNvGrpSpPr>
            <p:nvPr/>
          </p:nvGrpSpPr>
          <p:grpSpPr bwMode="auto">
            <a:xfrm>
              <a:off x="373" y="350"/>
              <a:ext cx="201" cy="201"/>
              <a:chOff x="504" y="1539"/>
              <a:chExt cx="558" cy="558"/>
            </a:xfrm>
          </p:grpSpPr>
          <p:sp>
            <p:nvSpPr>
              <p:cNvPr id="20626" name="Oval 43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27" name="Oval 43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20" name="Group 437"/>
            <p:cNvGrpSpPr>
              <a:grpSpLocks/>
            </p:cNvGrpSpPr>
            <p:nvPr/>
          </p:nvGrpSpPr>
          <p:grpSpPr bwMode="auto">
            <a:xfrm>
              <a:off x="373" y="689"/>
              <a:ext cx="201" cy="201"/>
              <a:chOff x="504" y="1539"/>
              <a:chExt cx="558" cy="558"/>
            </a:xfrm>
          </p:grpSpPr>
          <p:sp>
            <p:nvSpPr>
              <p:cNvPr id="20624" name="Oval 43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25" name="Oval 43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621" name="Group 440"/>
            <p:cNvGrpSpPr>
              <a:grpSpLocks/>
            </p:cNvGrpSpPr>
            <p:nvPr/>
          </p:nvGrpSpPr>
          <p:grpSpPr bwMode="auto">
            <a:xfrm>
              <a:off x="724" y="675"/>
              <a:ext cx="201" cy="201"/>
              <a:chOff x="504" y="1539"/>
              <a:chExt cx="558" cy="558"/>
            </a:xfrm>
          </p:grpSpPr>
          <p:sp>
            <p:nvSpPr>
              <p:cNvPr id="20622" name="Oval 44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23" name="Oval 44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grpSp>
        <p:nvGrpSpPr>
          <p:cNvPr id="20492" name="Group 443"/>
          <p:cNvGrpSpPr>
            <a:grpSpLocks/>
          </p:cNvGrpSpPr>
          <p:nvPr/>
        </p:nvGrpSpPr>
        <p:grpSpPr bwMode="auto">
          <a:xfrm>
            <a:off x="6583363" y="1560513"/>
            <a:ext cx="876300" cy="857250"/>
            <a:chOff x="373" y="350"/>
            <a:chExt cx="552" cy="540"/>
          </a:xfrm>
        </p:grpSpPr>
        <p:grpSp>
          <p:nvGrpSpPr>
            <p:cNvPr id="20586" name="Group 444"/>
            <p:cNvGrpSpPr>
              <a:grpSpLocks/>
            </p:cNvGrpSpPr>
            <p:nvPr/>
          </p:nvGrpSpPr>
          <p:grpSpPr bwMode="auto">
            <a:xfrm>
              <a:off x="724" y="513"/>
              <a:ext cx="201" cy="201"/>
              <a:chOff x="504" y="1539"/>
              <a:chExt cx="558" cy="558"/>
            </a:xfrm>
          </p:grpSpPr>
          <p:sp>
            <p:nvSpPr>
              <p:cNvPr id="20611" name="Oval 44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12" name="Oval 44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87" name="Group 447"/>
            <p:cNvGrpSpPr>
              <a:grpSpLocks/>
            </p:cNvGrpSpPr>
            <p:nvPr/>
          </p:nvGrpSpPr>
          <p:grpSpPr bwMode="auto">
            <a:xfrm>
              <a:off x="373" y="519"/>
              <a:ext cx="201" cy="201"/>
              <a:chOff x="504" y="1539"/>
              <a:chExt cx="558" cy="558"/>
            </a:xfrm>
          </p:grpSpPr>
          <p:sp>
            <p:nvSpPr>
              <p:cNvPr id="20609" name="Oval 44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10" name="Oval 44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88" name="Group 450"/>
            <p:cNvGrpSpPr>
              <a:grpSpLocks/>
            </p:cNvGrpSpPr>
            <p:nvPr/>
          </p:nvGrpSpPr>
          <p:grpSpPr bwMode="auto">
            <a:xfrm>
              <a:off x="548" y="678"/>
              <a:ext cx="201" cy="201"/>
              <a:chOff x="504" y="1539"/>
              <a:chExt cx="558" cy="558"/>
            </a:xfrm>
          </p:grpSpPr>
          <p:sp>
            <p:nvSpPr>
              <p:cNvPr id="20607" name="Oval 45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08" name="Oval 45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89" name="Group 453"/>
            <p:cNvGrpSpPr>
              <a:grpSpLocks/>
            </p:cNvGrpSpPr>
            <p:nvPr/>
          </p:nvGrpSpPr>
          <p:grpSpPr bwMode="auto">
            <a:xfrm>
              <a:off x="548" y="500"/>
              <a:ext cx="201" cy="201"/>
              <a:chOff x="504" y="1539"/>
              <a:chExt cx="558" cy="558"/>
            </a:xfrm>
          </p:grpSpPr>
          <p:sp>
            <p:nvSpPr>
              <p:cNvPr id="20605" name="Oval 45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06" name="Oval 45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90" name="Group 456"/>
            <p:cNvGrpSpPr>
              <a:grpSpLocks/>
            </p:cNvGrpSpPr>
            <p:nvPr/>
          </p:nvGrpSpPr>
          <p:grpSpPr bwMode="auto">
            <a:xfrm>
              <a:off x="724" y="350"/>
              <a:ext cx="201" cy="201"/>
              <a:chOff x="504" y="1539"/>
              <a:chExt cx="558" cy="558"/>
            </a:xfrm>
          </p:grpSpPr>
          <p:sp>
            <p:nvSpPr>
              <p:cNvPr id="20603" name="Oval 45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04" name="Oval 45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91" name="Group 459"/>
            <p:cNvGrpSpPr>
              <a:grpSpLocks/>
            </p:cNvGrpSpPr>
            <p:nvPr/>
          </p:nvGrpSpPr>
          <p:grpSpPr bwMode="auto">
            <a:xfrm>
              <a:off x="548" y="351"/>
              <a:ext cx="201" cy="201"/>
              <a:chOff x="504" y="1539"/>
              <a:chExt cx="558" cy="558"/>
            </a:xfrm>
          </p:grpSpPr>
          <p:sp>
            <p:nvSpPr>
              <p:cNvPr id="20601" name="Oval 460"/>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02" name="Oval 461"/>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92" name="Group 462"/>
            <p:cNvGrpSpPr>
              <a:grpSpLocks/>
            </p:cNvGrpSpPr>
            <p:nvPr/>
          </p:nvGrpSpPr>
          <p:grpSpPr bwMode="auto">
            <a:xfrm>
              <a:off x="373" y="350"/>
              <a:ext cx="201" cy="201"/>
              <a:chOff x="504" y="1539"/>
              <a:chExt cx="558" cy="558"/>
            </a:xfrm>
          </p:grpSpPr>
          <p:sp>
            <p:nvSpPr>
              <p:cNvPr id="20599" name="Oval 46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600" name="Oval 46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93" name="Group 465"/>
            <p:cNvGrpSpPr>
              <a:grpSpLocks/>
            </p:cNvGrpSpPr>
            <p:nvPr/>
          </p:nvGrpSpPr>
          <p:grpSpPr bwMode="auto">
            <a:xfrm>
              <a:off x="373" y="689"/>
              <a:ext cx="201" cy="201"/>
              <a:chOff x="504" y="1539"/>
              <a:chExt cx="558" cy="558"/>
            </a:xfrm>
          </p:grpSpPr>
          <p:sp>
            <p:nvSpPr>
              <p:cNvPr id="20597" name="Oval 46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98" name="Oval 46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94" name="Group 468"/>
            <p:cNvGrpSpPr>
              <a:grpSpLocks/>
            </p:cNvGrpSpPr>
            <p:nvPr/>
          </p:nvGrpSpPr>
          <p:grpSpPr bwMode="auto">
            <a:xfrm>
              <a:off x="724" y="675"/>
              <a:ext cx="201" cy="201"/>
              <a:chOff x="504" y="1539"/>
              <a:chExt cx="558" cy="558"/>
            </a:xfrm>
          </p:grpSpPr>
          <p:sp>
            <p:nvSpPr>
              <p:cNvPr id="20595" name="Oval 46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96" name="Oval 47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grpSp>
        <p:nvGrpSpPr>
          <p:cNvPr id="20493" name="Group 471"/>
          <p:cNvGrpSpPr>
            <a:grpSpLocks/>
          </p:cNvGrpSpPr>
          <p:nvPr/>
        </p:nvGrpSpPr>
        <p:grpSpPr bwMode="auto">
          <a:xfrm>
            <a:off x="6618288" y="2352675"/>
            <a:ext cx="876300" cy="857250"/>
            <a:chOff x="373" y="350"/>
            <a:chExt cx="552" cy="540"/>
          </a:xfrm>
        </p:grpSpPr>
        <p:grpSp>
          <p:nvGrpSpPr>
            <p:cNvPr id="20559" name="Group 472"/>
            <p:cNvGrpSpPr>
              <a:grpSpLocks/>
            </p:cNvGrpSpPr>
            <p:nvPr/>
          </p:nvGrpSpPr>
          <p:grpSpPr bwMode="auto">
            <a:xfrm>
              <a:off x="724" y="513"/>
              <a:ext cx="201" cy="201"/>
              <a:chOff x="504" y="1539"/>
              <a:chExt cx="558" cy="558"/>
            </a:xfrm>
          </p:grpSpPr>
          <p:sp>
            <p:nvSpPr>
              <p:cNvPr id="20584" name="Oval 47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85" name="Oval 47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0" name="Group 475"/>
            <p:cNvGrpSpPr>
              <a:grpSpLocks/>
            </p:cNvGrpSpPr>
            <p:nvPr/>
          </p:nvGrpSpPr>
          <p:grpSpPr bwMode="auto">
            <a:xfrm>
              <a:off x="373" y="519"/>
              <a:ext cx="201" cy="201"/>
              <a:chOff x="504" y="1539"/>
              <a:chExt cx="558" cy="558"/>
            </a:xfrm>
          </p:grpSpPr>
          <p:sp>
            <p:nvSpPr>
              <p:cNvPr id="20582" name="Oval 476"/>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83" name="Oval 477"/>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1" name="Group 478"/>
            <p:cNvGrpSpPr>
              <a:grpSpLocks/>
            </p:cNvGrpSpPr>
            <p:nvPr/>
          </p:nvGrpSpPr>
          <p:grpSpPr bwMode="auto">
            <a:xfrm>
              <a:off x="548" y="678"/>
              <a:ext cx="201" cy="201"/>
              <a:chOff x="504" y="1539"/>
              <a:chExt cx="558" cy="558"/>
            </a:xfrm>
          </p:grpSpPr>
          <p:sp>
            <p:nvSpPr>
              <p:cNvPr id="20580" name="Oval 47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81" name="Oval 48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2" name="Group 481"/>
            <p:cNvGrpSpPr>
              <a:grpSpLocks/>
            </p:cNvGrpSpPr>
            <p:nvPr/>
          </p:nvGrpSpPr>
          <p:grpSpPr bwMode="auto">
            <a:xfrm>
              <a:off x="548" y="500"/>
              <a:ext cx="201" cy="201"/>
              <a:chOff x="504" y="1539"/>
              <a:chExt cx="558" cy="558"/>
            </a:xfrm>
          </p:grpSpPr>
          <p:sp>
            <p:nvSpPr>
              <p:cNvPr id="20578" name="Oval 48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79" name="Oval 48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3" name="Group 484"/>
            <p:cNvGrpSpPr>
              <a:grpSpLocks/>
            </p:cNvGrpSpPr>
            <p:nvPr/>
          </p:nvGrpSpPr>
          <p:grpSpPr bwMode="auto">
            <a:xfrm>
              <a:off x="724" y="350"/>
              <a:ext cx="201" cy="201"/>
              <a:chOff x="504" y="1539"/>
              <a:chExt cx="558" cy="558"/>
            </a:xfrm>
          </p:grpSpPr>
          <p:sp>
            <p:nvSpPr>
              <p:cNvPr id="20576" name="Oval 48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77" name="Oval 48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4" name="Group 487"/>
            <p:cNvGrpSpPr>
              <a:grpSpLocks/>
            </p:cNvGrpSpPr>
            <p:nvPr/>
          </p:nvGrpSpPr>
          <p:grpSpPr bwMode="auto">
            <a:xfrm>
              <a:off x="548" y="351"/>
              <a:ext cx="201" cy="201"/>
              <a:chOff x="504" y="1539"/>
              <a:chExt cx="558" cy="558"/>
            </a:xfrm>
          </p:grpSpPr>
          <p:sp>
            <p:nvSpPr>
              <p:cNvPr id="20574" name="Oval 48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75" name="Oval 48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5" name="Group 490"/>
            <p:cNvGrpSpPr>
              <a:grpSpLocks/>
            </p:cNvGrpSpPr>
            <p:nvPr/>
          </p:nvGrpSpPr>
          <p:grpSpPr bwMode="auto">
            <a:xfrm>
              <a:off x="373" y="350"/>
              <a:ext cx="201" cy="201"/>
              <a:chOff x="504" y="1539"/>
              <a:chExt cx="558" cy="558"/>
            </a:xfrm>
          </p:grpSpPr>
          <p:sp>
            <p:nvSpPr>
              <p:cNvPr id="20572" name="Oval 49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73" name="Oval 49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6" name="Group 493"/>
            <p:cNvGrpSpPr>
              <a:grpSpLocks/>
            </p:cNvGrpSpPr>
            <p:nvPr/>
          </p:nvGrpSpPr>
          <p:grpSpPr bwMode="auto">
            <a:xfrm>
              <a:off x="373" y="689"/>
              <a:ext cx="201" cy="201"/>
              <a:chOff x="504" y="1539"/>
              <a:chExt cx="558" cy="558"/>
            </a:xfrm>
          </p:grpSpPr>
          <p:sp>
            <p:nvSpPr>
              <p:cNvPr id="20570" name="Oval 49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71" name="Oval 49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67" name="Group 496"/>
            <p:cNvGrpSpPr>
              <a:grpSpLocks/>
            </p:cNvGrpSpPr>
            <p:nvPr/>
          </p:nvGrpSpPr>
          <p:grpSpPr bwMode="auto">
            <a:xfrm>
              <a:off x="724" y="675"/>
              <a:ext cx="201" cy="201"/>
              <a:chOff x="504" y="1539"/>
              <a:chExt cx="558" cy="558"/>
            </a:xfrm>
          </p:grpSpPr>
          <p:sp>
            <p:nvSpPr>
              <p:cNvPr id="20568" name="Oval 49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69" name="Oval 49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sp>
        <p:nvSpPr>
          <p:cNvPr id="20494" name="Text Box 555"/>
          <p:cNvSpPr txBox="1">
            <a:spLocks noChangeArrowheads="1"/>
          </p:cNvSpPr>
          <p:nvPr/>
        </p:nvSpPr>
        <p:spPr bwMode="auto">
          <a:xfrm rot="-2554047">
            <a:off x="6223000" y="5940425"/>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400" b="1">
                <a:latin typeface="Arial" charset="0"/>
              </a:rPr>
              <a:t>L   R</a:t>
            </a:r>
          </a:p>
        </p:txBody>
      </p:sp>
      <p:grpSp>
        <p:nvGrpSpPr>
          <p:cNvPr id="20495" name="Group 117"/>
          <p:cNvGrpSpPr>
            <a:grpSpLocks/>
          </p:cNvGrpSpPr>
          <p:nvPr/>
        </p:nvGrpSpPr>
        <p:grpSpPr bwMode="auto">
          <a:xfrm>
            <a:off x="2430463" y="2359025"/>
            <a:ext cx="876300" cy="857250"/>
            <a:chOff x="373" y="350"/>
            <a:chExt cx="552" cy="540"/>
          </a:xfrm>
        </p:grpSpPr>
        <p:grpSp>
          <p:nvGrpSpPr>
            <p:cNvPr id="20532" name="Group 118"/>
            <p:cNvGrpSpPr>
              <a:grpSpLocks/>
            </p:cNvGrpSpPr>
            <p:nvPr/>
          </p:nvGrpSpPr>
          <p:grpSpPr bwMode="auto">
            <a:xfrm>
              <a:off x="724" y="513"/>
              <a:ext cx="201" cy="201"/>
              <a:chOff x="504" y="1539"/>
              <a:chExt cx="558" cy="558"/>
            </a:xfrm>
          </p:grpSpPr>
          <p:sp>
            <p:nvSpPr>
              <p:cNvPr id="20557" name="Oval 119"/>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58" name="Oval 120"/>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3" name="Group 121"/>
            <p:cNvGrpSpPr>
              <a:grpSpLocks/>
            </p:cNvGrpSpPr>
            <p:nvPr/>
          </p:nvGrpSpPr>
          <p:grpSpPr bwMode="auto">
            <a:xfrm>
              <a:off x="373" y="519"/>
              <a:ext cx="201" cy="201"/>
              <a:chOff x="504" y="1539"/>
              <a:chExt cx="558" cy="558"/>
            </a:xfrm>
          </p:grpSpPr>
          <p:sp>
            <p:nvSpPr>
              <p:cNvPr id="20555" name="Oval 122"/>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56" name="Oval 123"/>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4" name="Group 124"/>
            <p:cNvGrpSpPr>
              <a:grpSpLocks/>
            </p:cNvGrpSpPr>
            <p:nvPr/>
          </p:nvGrpSpPr>
          <p:grpSpPr bwMode="auto">
            <a:xfrm>
              <a:off x="548" y="678"/>
              <a:ext cx="201" cy="201"/>
              <a:chOff x="504" y="1539"/>
              <a:chExt cx="558" cy="558"/>
            </a:xfrm>
          </p:grpSpPr>
          <p:sp>
            <p:nvSpPr>
              <p:cNvPr id="20553" name="Oval 125"/>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54" name="Oval 126"/>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5" name="Group 127"/>
            <p:cNvGrpSpPr>
              <a:grpSpLocks/>
            </p:cNvGrpSpPr>
            <p:nvPr/>
          </p:nvGrpSpPr>
          <p:grpSpPr bwMode="auto">
            <a:xfrm>
              <a:off x="548" y="500"/>
              <a:ext cx="201" cy="201"/>
              <a:chOff x="504" y="1539"/>
              <a:chExt cx="558" cy="558"/>
            </a:xfrm>
          </p:grpSpPr>
          <p:sp>
            <p:nvSpPr>
              <p:cNvPr id="20551" name="Oval 128"/>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52" name="Oval 129"/>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6" name="Group 130"/>
            <p:cNvGrpSpPr>
              <a:grpSpLocks/>
            </p:cNvGrpSpPr>
            <p:nvPr/>
          </p:nvGrpSpPr>
          <p:grpSpPr bwMode="auto">
            <a:xfrm>
              <a:off x="724" y="350"/>
              <a:ext cx="201" cy="201"/>
              <a:chOff x="504" y="1539"/>
              <a:chExt cx="558" cy="558"/>
            </a:xfrm>
          </p:grpSpPr>
          <p:sp>
            <p:nvSpPr>
              <p:cNvPr id="20549" name="Oval 131"/>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50" name="Oval 132"/>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7" name="Group 133"/>
            <p:cNvGrpSpPr>
              <a:grpSpLocks/>
            </p:cNvGrpSpPr>
            <p:nvPr/>
          </p:nvGrpSpPr>
          <p:grpSpPr bwMode="auto">
            <a:xfrm>
              <a:off x="548" y="351"/>
              <a:ext cx="201" cy="201"/>
              <a:chOff x="504" y="1539"/>
              <a:chExt cx="558" cy="558"/>
            </a:xfrm>
          </p:grpSpPr>
          <p:sp>
            <p:nvSpPr>
              <p:cNvPr id="20547" name="Oval 134"/>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48" name="Oval 135"/>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8" name="Group 136"/>
            <p:cNvGrpSpPr>
              <a:grpSpLocks/>
            </p:cNvGrpSpPr>
            <p:nvPr/>
          </p:nvGrpSpPr>
          <p:grpSpPr bwMode="auto">
            <a:xfrm>
              <a:off x="373" y="350"/>
              <a:ext cx="201" cy="201"/>
              <a:chOff x="504" y="1539"/>
              <a:chExt cx="558" cy="558"/>
            </a:xfrm>
          </p:grpSpPr>
          <p:sp>
            <p:nvSpPr>
              <p:cNvPr id="20545" name="Oval 137"/>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46" name="Oval 138"/>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39" name="Group 139"/>
            <p:cNvGrpSpPr>
              <a:grpSpLocks/>
            </p:cNvGrpSpPr>
            <p:nvPr/>
          </p:nvGrpSpPr>
          <p:grpSpPr bwMode="auto">
            <a:xfrm>
              <a:off x="373" y="689"/>
              <a:ext cx="201" cy="201"/>
              <a:chOff x="504" y="1539"/>
              <a:chExt cx="558" cy="558"/>
            </a:xfrm>
          </p:grpSpPr>
          <p:sp>
            <p:nvSpPr>
              <p:cNvPr id="20543" name="Oval 140"/>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44" name="Oval 141"/>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nvGrpSpPr>
            <p:cNvPr id="20540" name="Group 142"/>
            <p:cNvGrpSpPr>
              <a:grpSpLocks/>
            </p:cNvGrpSpPr>
            <p:nvPr/>
          </p:nvGrpSpPr>
          <p:grpSpPr bwMode="auto">
            <a:xfrm>
              <a:off x="724" y="675"/>
              <a:ext cx="201" cy="201"/>
              <a:chOff x="504" y="1539"/>
              <a:chExt cx="558" cy="558"/>
            </a:xfrm>
          </p:grpSpPr>
          <p:sp>
            <p:nvSpPr>
              <p:cNvPr id="20541" name="Oval 143"/>
              <p:cNvSpPr>
                <a:spLocks noChangeArrowheads="1"/>
              </p:cNvSpPr>
              <p:nvPr/>
            </p:nvSpPr>
            <p:spPr bwMode="auto">
              <a:xfrm>
                <a:off x="504" y="1539"/>
                <a:ext cx="558" cy="558"/>
              </a:xfrm>
              <a:prstGeom prst="ellipse">
                <a:avLst/>
              </a:prstGeom>
              <a:solidFill>
                <a:schemeClr val="tx1"/>
              </a:solidFill>
              <a:ln w="12700">
                <a:solidFill>
                  <a:schemeClr val="bg2"/>
                </a:solidFill>
                <a:round/>
                <a:headEnd type="none" w="sm" len="sm"/>
                <a:tailEnd type="none" w="sm" len="sm"/>
              </a:ln>
            </p:spPr>
            <p:txBody>
              <a:bodyPr wrap="none" anchor="ctr"/>
              <a:lstStyle/>
              <a:p>
                <a:endParaRPr lang="en-US"/>
              </a:p>
            </p:txBody>
          </p:sp>
          <p:sp>
            <p:nvSpPr>
              <p:cNvPr id="20542" name="Oval 144"/>
              <p:cNvSpPr>
                <a:spLocks noChangeArrowheads="1"/>
              </p:cNvSpPr>
              <p:nvPr/>
            </p:nvSpPr>
            <p:spPr bwMode="auto">
              <a:xfrm>
                <a:off x="675" y="1710"/>
                <a:ext cx="225" cy="225"/>
              </a:xfrm>
              <a:prstGeom prst="ellipse">
                <a:avLst/>
              </a:prstGeom>
              <a:solidFill>
                <a:schemeClr val="bg2"/>
              </a:solidFill>
              <a:ln w="12700">
                <a:solidFill>
                  <a:schemeClr val="bg2"/>
                </a:solidFill>
                <a:round/>
                <a:headEnd type="none" w="sm" len="sm"/>
                <a:tailEnd type="none" w="sm" len="sm"/>
              </a:ln>
            </p:spPr>
            <p:txBody>
              <a:bodyPr wrap="none" anchor="ctr"/>
              <a:lstStyle/>
              <a:p>
                <a:endParaRPr lang="en-US"/>
              </a:p>
            </p:txBody>
          </p:sp>
        </p:grpSp>
      </p:grpSp>
      <p:sp>
        <p:nvSpPr>
          <p:cNvPr id="20496" name="Rectangle 556"/>
          <p:cNvSpPr>
            <a:spLocks noChangeArrowheads="1"/>
          </p:cNvSpPr>
          <p:nvPr/>
        </p:nvSpPr>
        <p:spPr bwMode="auto">
          <a:xfrm>
            <a:off x="1557338" y="1562100"/>
            <a:ext cx="812800" cy="8270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0000"/>
              </a:solidFill>
            </a:endParaRPr>
          </a:p>
        </p:txBody>
      </p:sp>
      <p:sp>
        <p:nvSpPr>
          <p:cNvPr id="20497" name="Rectangle 557"/>
          <p:cNvSpPr>
            <a:spLocks noChangeArrowheads="1"/>
          </p:cNvSpPr>
          <p:nvPr/>
        </p:nvSpPr>
        <p:spPr bwMode="auto">
          <a:xfrm>
            <a:off x="2393950" y="1557338"/>
            <a:ext cx="828675" cy="82708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8" name="Rectangle 559"/>
          <p:cNvSpPr>
            <a:spLocks noChangeArrowheads="1"/>
          </p:cNvSpPr>
          <p:nvPr/>
        </p:nvSpPr>
        <p:spPr bwMode="auto">
          <a:xfrm>
            <a:off x="1565275" y="2414588"/>
            <a:ext cx="812800" cy="8270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9" name="Rectangle 595"/>
          <p:cNvSpPr>
            <a:spLocks noChangeArrowheads="1"/>
          </p:cNvSpPr>
          <p:nvPr/>
        </p:nvSpPr>
        <p:spPr bwMode="auto">
          <a:xfrm>
            <a:off x="5757863" y="1539875"/>
            <a:ext cx="812800" cy="8270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0" name="Rectangle 596"/>
          <p:cNvSpPr>
            <a:spLocks noChangeArrowheads="1"/>
          </p:cNvSpPr>
          <p:nvPr/>
        </p:nvSpPr>
        <p:spPr bwMode="auto">
          <a:xfrm>
            <a:off x="6594475" y="1535113"/>
            <a:ext cx="828675" cy="82708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1" name="Rectangle 598"/>
          <p:cNvSpPr>
            <a:spLocks noChangeArrowheads="1"/>
          </p:cNvSpPr>
          <p:nvPr/>
        </p:nvSpPr>
        <p:spPr bwMode="auto">
          <a:xfrm>
            <a:off x="5753100" y="2392363"/>
            <a:ext cx="812800" cy="8270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2" name="Rectangle 599"/>
          <p:cNvSpPr>
            <a:spLocks noChangeArrowheads="1"/>
          </p:cNvSpPr>
          <p:nvPr/>
        </p:nvSpPr>
        <p:spPr bwMode="auto">
          <a:xfrm>
            <a:off x="6607175" y="2387600"/>
            <a:ext cx="798513" cy="827088"/>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481" name="Group 622"/>
          <p:cNvGrpSpPr>
            <a:grpSpLocks/>
          </p:cNvGrpSpPr>
          <p:nvPr/>
        </p:nvGrpSpPr>
        <p:grpSpPr bwMode="auto">
          <a:xfrm>
            <a:off x="1689100" y="1597025"/>
            <a:ext cx="5653088" cy="1531938"/>
            <a:chOff x="723" y="315"/>
            <a:chExt cx="3561" cy="965"/>
          </a:xfrm>
        </p:grpSpPr>
        <p:sp>
          <p:nvSpPr>
            <p:cNvPr id="20530" name="Line 602"/>
            <p:cNvSpPr>
              <a:spLocks noChangeShapeType="1"/>
            </p:cNvSpPr>
            <p:nvPr/>
          </p:nvSpPr>
          <p:spPr bwMode="auto">
            <a:xfrm>
              <a:off x="723" y="338"/>
              <a:ext cx="941" cy="94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1" name="Line 603"/>
            <p:cNvSpPr>
              <a:spLocks noChangeShapeType="1"/>
            </p:cNvSpPr>
            <p:nvPr/>
          </p:nvSpPr>
          <p:spPr bwMode="auto">
            <a:xfrm>
              <a:off x="3343" y="315"/>
              <a:ext cx="941" cy="94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04" name="Line 604"/>
          <p:cNvSpPr>
            <a:spLocks noChangeShapeType="1"/>
          </p:cNvSpPr>
          <p:nvPr/>
        </p:nvSpPr>
        <p:spPr bwMode="auto">
          <a:xfrm>
            <a:off x="2060575" y="5167313"/>
            <a:ext cx="2619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Line 605"/>
          <p:cNvSpPr>
            <a:spLocks noChangeShapeType="1"/>
          </p:cNvSpPr>
          <p:nvPr/>
        </p:nvSpPr>
        <p:spPr bwMode="auto">
          <a:xfrm>
            <a:off x="2605088" y="5102225"/>
            <a:ext cx="201612" cy="160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Line 607"/>
          <p:cNvSpPr>
            <a:spLocks noChangeShapeType="1"/>
          </p:cNvSpPr>
          <p:nvPr/>
        </p:nvSpPr>
        <p:spPr bwMode="auto">
          <a:xfrm rot="-5400000">
            <a:off x="3099594" y="5187157"/>
            <a:ext cx="2619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7" name="Line 608"/>
          <p:cNvSpPr>
            <a:spLocks noChangeShapeType="1"/>
          </p:cNvSpPr>
          <p:nvPr/>
        </p:nvSpPr>
        <p:spPr bwMode="auto">
          <a:xfrm rot="-5400000">
            <a:off x="3657600" y="5091113"/>
            <a:ext cx="204787" cy="204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Line 609"/>
          <p:cNvSpPr>
            <a:spLocks noChangeShapeType="1"/>
          </p:cNvSpPr>
          <p:nvPr/>
        </p:nvSpPr>
        <p:spPr bwMode="auto">
          <a:xfrm>
            <a:off x="4157663" y="5246688"/>
            <a:ext cx="2619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9" name="Line 610"/>
          <p:cNvSpPr>
            <a:spLocks noChangeShapeType="1"/>
          </p:cNvSpPr>
          <p:nvPr/>
        </p:nvSpPr>
        <p:spPr bwMode="auto">
          <a:xfrm>
            <a:off x="4702175" y="5181600"/>
            <a:ext cx="201613" cy="1603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0" name="Line 611"/>
          <p:cNvSpPr>
            <a:spLocks noChangeShapeType="1"/>
          </p:cNvSpPr>
          <p:nvPr/>
        </p:nvSpPr>
        <p:spPr bwMode="auto">
          <a:xfrm rot="-5400000">
            <a:off x="5196681" y="5266532"/>
            <a:ext cx="2619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1" name="Line 612"/>
          <p:cNvSpPr>
            <a:spLocks noChangeShapeType="1"/>
          </p:cNvSpPr>
          <p:nvPr/>
        </p:nvSpPr>
        <p:spPr bwMode="auto">
          <a:xfrm rot="-5400000">
            <a:off x="5754688" y="5170488"/>
            <a:ext cx="204787" cy="204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621"/>
          <p:cNvGrpSpPr>
            <a:grpSpLocks/>
          </p:cNvGrpSpPr>
          <p:nvPr/>
        </p:nvGrpSpPr>
        <p:grpSpPr bwMode="auto">
          <a:xfrm>
            <a:off x="2974975" y="4076700"/>
            <a:ext cx="2414588" cy="817563"/>
            <a:chOff x="1106" y="2568"/>
            <a:chExt cx="1521" cy="515"/>
          </a:xfrm>
        </p:grpSpPr>
        <p:sp>
          <p:nvSpPr>
            <p:cNvPr id="20526" name="AutoShape 617"/>
            <p:cNvSpPr>
              <a:spLocks noChangeArrowheads="1"/>
            </p:cNvSpPr>
            <p:nvPr/>
          </p:nvSpPr>
          <p:spPr bwMode="auto">
            <a:xfrm>
              <a:off x="1106" y="2706"/>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7" name="AutoShape 618"/>
            <p:cNvSpPr>
              <a:spLocks noChangeArrowheads="1"/>
            </p:cNvSpPr>
            <p:nvPr/>
          </p:nvSpPr>
          <p:spPr bwMode="auto">
            <a:xfrm>
              <a:off x="1220" y="2568"/>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8" name="AutoShape 619"/>
            <p:cNvSpPr>
              <a:spLocks noChangeArrowheads="1"/>
            </p:cNvSpPr>
            <p:nvPr/>
          </p:nvSpPr>
          <p:spPr bwMode="auto">
            <a:xfrm>
              <a:off x="2174" y="2991"/>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9" name="AutoShape 620"/>
            <p:cNvSpPr>
              <a:spLocks noChangeArrowheads="1"/>
            </p:cNvSpPr>
            <p:nvPr/>
          </p:nvSpPr>
          <p:spPr bwMode="auto">
            <a:xfrm>
              <a:off x="2288" y="2853"/>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grpSp>
      <p:sp>
        <p:nvSpPr>
          <p:cNvPr id="20513" name="Text Box 623"/>
          <p:cNvSpPr txBox="1">
            <a:spLocks noChangeArrowheads="1"/>
          </p:cNvSpPr>
          <p:nvPr/>
        </p:nvSpPr>
        <p:spPr bwMode="auto">
          <a:xfrm>
            <a:off x="5108575" y="973138"/>
            <a:ext cx="3043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Right temporal retina</a:t>
            </a:r>
          </a:p>
        </p:txBody>
      </p:sp>
      <p:sp>
        <p:nvSpPr>
          <p:cNvPr id="20514" name="Text Box 624"/>
          <p:cNvSpPr txBox="1">
            <a:spLocks noChangeArrowheads="1"/>
          </p:cNvSpPr>
          <p:nvPr/>
        </p:nvSpPr>
        <p:spPr bwMode="auto">
          <a:xfrm>
            <a:off x="1247775" y="973138"/>
            <a:ext cx="237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Left nasal retina</a:t>
            </a:r>
          </a:p>
        </p:txBody>
      </p:sp>
      <p:sp>
        <p:nvSpPr>
          <p:cNvPr id="20515" name="Text Box 625"/>
          <p:cNvSpPr txBox="1">
            <a:spLocks noChangeArrowheads="1"/>
          </p:cNvSpPr>
          <p:nvPr/>
        </p:nvSpPr>
        <p:spPr bwMode="auto">
          <a:xfrm>
            <a:off x="2076450" y="6316663"/>
            <a:ext cx="396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Right Primary Visual Cortex</a:t>
            </a:r>
          </a:p>
        </p:txBody>
      </p:sp>
      <p:grpSp>
        <p:nvGrpSpPr>
          <p:cNvPr id="3" name="Group 628"/>
          <p:cNvGrpSpPr>
            <a:grpSpLocks/>
          </p:cNvGrpSpPr>
          <p:nvPr/>
        </p:nvGrpSpPr>
        <p:grpSpPr bwMode="auto">
          <a:xfrm flipH="1">
            <a:off x="1654175" y="1620838"/>
            <a:ext cx="5653088" cy="1531937"/>
            <a:chOff x="723" y="315"/>
            <a:chExt cx="3561" cy="965"/>
          </a:xfrm>
        </p:grpSpPr>
        <p:sp>
          <p:nvSpPr>
            <p:cNvPr id="20524" name="Line 629"/>
            <p:cNvSpPr>
              <a:spLocks noChangeShapeType="1"/>
            </p:cNvSpPr>
            <p:nvPr/>
          </p:nvSpPr>
          <p:spPr bwMode="auto">
            <a:xfrm>
              <a:off x="723" y="338"/>
              <a:ext cx="941" cy="94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5" name="Line 630"/>
            <p:cNvSpPr>
              <a:spLocks noChangeShapeType="1"/>
            </p:cNvSpPr>
            <p:nvPr/>
          </p:nvSpPr>
          <p:spPr bwMode="auto">
            <a:xfrm>
              <a:off x="3343" y="315"/>
              <a:ext cx="941" cy="942"/>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636"/>
          <p:cNvGrpSpPr>
            <a:grpSpLocks/>
          </p:cNvGrpSpPr>
          <p:nvPr/>
        </p:nvGrpSpPr>
        <p:grpSpPr bwMode="auto">
          <a:xfrm>
            <a:off x="3635375" y="4076700"/>
            <a:ext cx="3200400" cy="812800"/>
            <a:chOff x="1522" y="2568"/>
            <a:chExt cx="2016" cy="512"/>
          </a:xfrm>
        </p:grpSpPr>
        <p:sp>
          <p:nvSpPr>
            <p:cNvPr id="20520" name="AutoShape 632"/>
            <p:cNvSpPr>
              <a:spLocks noChangeArrowheads="1"/>
            </p:cNvSpPr>
            <p:nvPr/>
          </p:nvSpPr>
          <p:spPr bwMode="auto">
            <a:xfrm>
              <a:off x="1522" y="2988"/>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1" name="AutoShape 633"/>
            <p:cNvSpPr>
              <a:spLocks noChangeArrowheads="1"/>
            </p:cNvSpPr>
            <p:nvPr/>
          </p:nvSpPr>
          <p:spPr bwMode="auto">
            <a:xfrm>
              <a:off x="1636" y="2850"/>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2" name="AutoShape 634"/>
            <p:cNvSpPr>
              <a:spLocks noChangeArrowheads="1"/>
            </p:cNvSpPr>
            <p:nvPr/>
          </p:nvSpPr>
          <p:spPr bwMode="auto">
            <a:xfrm>
              <a:off x="3085" y="2706"/>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sp>
          <p:nvSpPr>
            <p:cNvPr id="20523" name="AutoShape 635"/>
            <p:cNvSpPr>
              <a:spLocks noChangeArrowheads="1"/>
            </p:cNvSpPr>
            <p:nvPr/>
          </p:nvSpPr>
          <p:spPr bwMode="auto">
            <a:xfrm>
              <a:off x="3199" y="2568"/>
              <a:ext cx="339" cy="92"/>
            </a:xfrm>
            <a:prstGeom prst="parallelogram">
              <a:avLst>
                <a:gd name="adj" fmla="val 92120"/>
              </a:avLst>
            </a:prstGeom>
            <a:solidFill>
              <a:srgbClr val="FFFF99"/>
            </a:solidFill>
            <a:ln w="9525">
              <a:solidFill>
                <a:schemeClr val="tx1"/>
              </a:solidFill>
              <a:miter lim="800000"/>
              <a:headEnd/>
              <a:tailEnd/>
            </a:ln>
          </p:spPr>
          <p:txBody>
            <a:bodyPr wrap="none" anchor="ctr"/>
            <a:lstStyle/>
            <a:p>
              <a:endParaRPr lang="en-US"/>
            </a:p>
          </p:txBody>
        </p:sp>
      </p:grpSp>
      <p:sp>
        <p:nvSpPr>
          <p:cNvPr id="20518" name="Rectangle 560"/>
          <p:cNvSpPr>
            <a:spLocks noChangeArrowheads="1"/>
          </p:cNvSpPr>
          <p:nvPr/>
        </p:nvSpPr>
        <p:spPr bwMode="auto">
          <a:xfrm>
            <a:off x="2419350" y="2409825"/>
            <a:ext cx="798513" cy="827088"/>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9" name="TextBox 457"/>
          <p:cNvSpPr txBox="1">
            <a:spLocks noChangeArrowheads="1"/>
          </p:cNvSpPr>
          <p:nvPr/>
        </p:nvSpPr>
        <p:spPr bwMode="auto">
          <a:xfrm>
            <a:off x="0" y="-12700"/>
            <a:ext cx="9144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a:solidFill>
                  <a:schemeClr val="bg1"/>
                </a:solidFill>
                <a:latin typeface="Arial" charset="0"/>
              </a:rPr>
              <a:t>What happens when I show you an ‘X’ in your LEFT visual field?</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500" fill="hold"/>
                                        <p:tgtEl>
                                          <p:spTgt spid="20481"/>
                                        </p:tgtEl>
                                        <p:attrNameLst>
                                          <p:attrName>ppt_w</p:attrName>
                                        </p:attrNameLst>
                                      </p:cBhvr>
                                      <p:tavLst>
                                        <p:tav tm="0">
                                          <p:val>
                                            <p:fltVal val="0"/>
                                          </p:val>
                                        </p:tav>
                                        <p:tav tm="100000">
                                          <p:val>
                                            <p:strVal val="#ppt_w"/>
                                          </p:val>
                                        </p:tav>
                                      </p:tavLst>
                                    </p:anim>
                                    <p:anim calcmode="lin" valueType="num">
                                      <p:cBhvr>
                                        <p:cTn id="8" dur="500" fill="hold"/>
                                        <p:tgtEl>
                                          <p:spTgt spid="20481"/>
                                        </p:tgtEl>
                                        <p:attrNameLst>
                                          <p:attrName>ppt_h</p:attrName>
                                        </p:attrNameLst>
                                      </p:cBhvr>
                                      <p:tavLst>
                                        <p:tav tm="0">
                                          <p:val>
                                            <p:fltVal val="0"/>
                                          </p:val>
                                        </p:tav>
                                        <p:tav tm="100000">
                                          <p:val>
                                            <p:strVal val="#ppt_h"/>
                                          </p:val>
                                        </p:tav>
                                      </p:tavLst>
                                    </p:anim>
                                    <p:animEffect transition="in" filter="fade">
                                      <p:cBhvr>
                                        <p:cTn id="9" dur="500"/>
                                        <p:tgtEl>
                                          <p:spTgt spid="204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26" presetClass="emph" presetSubtype="0" repeatCount="indefinite" fill="hold" nodeType="withEffect">
                                  <p:stCondLst>
                                    <p:cond delay="0"/>
                                  </p:stCondLst>
                                  <p:childTnLst>
                                    <p:animEffect transition="out" filter="fade">
                                      <p:cBhvr>
                                        <p:cTn id="15" dur="1000" tmFilter="0, 0; .2, .5; .8, .5; 1, 0"/>
                                        <p:tgtEl>
                                          <p:spTgt spid="2"/>
                                        </p:tgtEl>
                                      </p:cBhvr>
                                    </p:animEffect>
                                    <p:animScale>
                                      <p:cBhvr>
                                        <p:cTn id="16" dur="500" autoRev="1" fill="hold"/>
                                        <p:tgtEl>
                                          <p:spTgt spid="2"/>
                                        </p:tgtEl>
                                      </p:cBhvr>
                                      <p:by x="105000" y="105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26" presetClass="emph" presetSubtype="0" repeatCount="indefinite" fill="hold" nodeType="with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2" descr="hyper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2061853" y="5273675"/>
            <a:ext cx="4752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dirty="0">
                <a:solidFill>
                  <a:srgbClr val="000000"/>
                </a:solidFill>
                <a:latin typeface="Segoe UI" pitchFamily="34" charset="0"/>
                <a:ea typeface="Segoe UI" pitchFamily="34" charset="0"/>
                <a:cs typeface="Segoe UI" pitchFamily="34" charset="0"/>
              </a:rPr>
              <a:t>What does the visual system do</a:t>
            </a:r>
          </a:p>
          <a:p>
            <a:pPr algn="ctr"/>
            <a:r>
              <a:rPr lang="en-US" sz="2400" b="1" dirty="0">
                <a:solidFill>
                  <a:srgbClr val="000000"/>
                </a:solidFill>
                <a:latin typeface="Segoe UI" pitchFamily="34" charset="0"/>
                <a:ea typeface="Segoe UI" pitchFamily="34" charset="0"/>
                <a:cs typeface="Segoe UI" pitchFamily="34" charset="0"/>
              </a:rPr>
              <a:t>with all these little bars?</a:t>
            </a:r>
          </a:p>
        </p:txBody>
      </p:sp>
    </p:spTree>
    <p:extLst>
      <p:ext uri="{BB962C8B-B14F-4D97-AF65-F5344CB8AC3E}">
        <p14:creationId xmlns:p14="http://schemas.microsoft.com/office/powerpoint/2010/main" val="1314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0178" name="Group 9"/>
          <p:cNvGrpSpPr>
            <a:grpSpLocks/>
          </p:cNvGrpSpPr>
          <p:nvPr/>
        </p:nvGrpSpPr>
        <p:grpSpPr bwMode="auto">
          <a:xfrm>
            <a:off x="5295900" y="0"/>
            <a:ext cx="3848100" cy="6069013"/>
            <a:chOff x="5295331" y="0"/>
            <a:chExt cx="3848669" cy="6069724"/>
          </a:xfrm>
        </p:grpSpPr>
        <p:pic>
          <p:nvPicPr>
            <p:cNvPr id="50197" name="Picture 2" descr="ctx simple"/>
            <p:cNvPicPr>
              <a:picLocks noChangeAspect="1" noChangeArrowheads="1"/>
            </p:cNvPicPr>
            <p:nvPr/>
          </p:nvPicPr>
          <p:blipFill>
            <a:blip r:embed="rId3">
              <a:extLst>
                <a:ext uri="{28A0092B-C50C-407E-A947-70E740481C1C}">
                  <a14:useLocalDpi xmlns:a14="http://schemas.microsoft.com/office/drawing/2010/main" val="0"/>
                </a:ext>
              </a:extLst>
            </a:blip>
            <a:srcRect b="11494"/>
            <a:stretch>
              <a:fillRect/>
            </a:stretch>
          </p:blipFill>
          <p:spPr bwMode="auto">
            <a:xfrm>
              <a:off x="5576888" y="0"/>
              <a:ext cx="3567112" cy="606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295331" y="26991"/>
              <a:ext cx="792280" cy="66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sp>
        <p:nvSpPr>
          <p:cNvPr id="3" name="Oval 2"/>
          <p:cNvSpPr/>
          <p:nvPr/>
        </p:nvSpPr>
        <p:spPr>
          <a:xfrm>
            <a:off x="7315200" y="452438"/>
            <a:ext cx="693738"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7" name="Oval 6"/>
          <p:cNvSpPr/>
          <p:nvPr/>
        </p:nvSpPr>
        <p:spPr>
          <a:xfrm>
            <a:off x="7304088" y="898525"/>
            <a:ext cx="693737" cy="693738"/>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8" name="Oval 7"/>
          <p:cNvSpPr/>
          <p:nvPr/>
        </p:nvSpPr>
        <p:spPr>
          <a:xfrm>
            <a:off x="7304088" y="1471613"/>
            <a:ext cx="693737" cy="693737"/>
          </a:xfrm>
          <a:prstGeom prst="ellipse">
            <a:avLst/>
          </a:prstGeom>
          <a:solidFill>
            <a:schemeClr val="bg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 name="Rectangle 3"/>
          <p:cNvSpPr/>
          <p:nvPr/>
        </p:nvSpPr>
        <p:spPr>
          <a:xfrm>
            <a:off x="7504113" y="661988"/>
            <a:ext cx="300037" cy="1308100"/>
          </a:xfrm>
          <a:prstGeom prst="rect">
            <a:avLst/>
          </a:prstGeom>
          <a:solidFill>
            <a:srgbClr val="FFFF00">
              <a:alpha val="60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5" name="Oval 4"/>
          <p:cNvSpPr/>
          <p:nvPr/>
        </p:nvSpPr>
        <p:spPr>
          <a:xfrm>
            <a:off x="5859463" y="4110038"/>
            <a:ext cx="109537" cy="109537"/>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1" name="Oval 10"/>
          <p:cNvSpPr/>
          <p:nvPr/>
        </p:nvSpPr>
        <p:spPr>
          <a:xfrm>
            <a:off x="6384925" y="4067175"/>
            <a:ext cx="111125" cy="111125"/>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2" name="Oval 11"/>
          <p:cNvSpPr/>
          <p:nvPr/>
        </p:nvSpPr>
        <p:spPr>
          <a:xfrm>
            <a:off x="6831013" y="4041775"/>
            <a:ext cx="111125" cy="109538"/>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6" name="Rectangle 5"/>
          <p:cNvSpPr/>
          <p:nvPr/>
        </p:nvSpPr>
        <p:spPr>
          <a:xfrm>
            <a:off x="6746875" y="6180138"/>
            <a:ext cx="111125" cy="425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50191" name="TextBox 19"/>
          <p:cNvSpPr txBox="1">
            <a:spLocks noChangeArrowheads="1"/>
          </p:cNvSpPr>
          <p:nvPr/>
        </p:nvSpPr>
        <p:spPr bwMode="auto">
          <a:xfrm>
            <a:off x="5503863" y="150336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latin typeface="Times New Roman" pitchFamily="18" charset="0"/>
              </a:rPr>
              <a:t>retina</a:t>
            </a:r>
          </a:p>
        </p:txBody>
      </p:sp>
      <p:sp>
        <p:nvSpPr>
          <p:cNvPr id="50192" name="TextBox 20"/>
          <p:cNvSpPr txBox="1">
            <a:spLocks noChangeArrowheads="1"/>
          </p:cNvSpPr>
          <p:nvPr/>
        </p:nvSpPr>
        <p:spPr bwMode="auto">
          <a:xfrm>
            <a:off x="4748213" y="2489200"/>
            <a:ext cx="101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latin typeface="Times New Roman" pitchFamily="18" charset="0"/>
              </a:rPr>
              <a:t>thalamus</a:t>
            </a:r>
          </a:p>
        </p:txBody>
      </p:sp>
      <p:sp>
        <p:nvSpPr>
          <p:cNvPr id="50193" name="TextBox 21"/>
          <p:cNvSpPr txBox="1">
            <a:spLocks noChangeArrowheads="1"/>
          </p:cNvSpPr>
          <p:nvPr/>
        </p:nvSpPr>
        <p:spPr bwMode="auto">
          <a:xfrm>
            <a:off x="5186363" y="4567238"/>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latin typeface="Times New Roman" pitchFamily="18" charset="0"/>
              </a:rPr>
              <a:t>cortex</a:t>
            </a:r>
          </a:p>
        </p:txBody>
      </p:sp>
      <p:sp>
        <p:nvSpPr>
          <p:cNvPr id="2" name="Rectangle 1"/>
          <p:cNvSpPr/>
          <p:nvPr/>
        </p:nvSpPr>
        <p:spPr>
          <a:xfrm>
            <a:off x="6715125" y="4735513"/>
            <a:ext cx="92075" cy="20002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0" name="TextBox 9"/>
          <p:cNvSpPr txBox="1"/>
          <p:nvPr/>
        </p:nvSpPr>
        <p:spPr>
          <a:xfrm>
            <a:off x="7147047" y="5019511"/>
            <a:ext cx="1907253" cy="400110"/>
          </a:xfrm>
          <a:prstGeom prst="rect">
            <a:avLst/>
          </a:prstGeom>
          <a:solidFill>
            <a:schemeClr val="bg1"/>
          </a:solidFill>
        </p:spPr>
        <p:txBody>
          <a:bodyPr wrap="none" rtlCol="0">
            <a:spAutoFit/>
          </a:bodyPr>
          <a:lstStyle/>
          <a:p>
            <a:r>
              <a:rPr lang="en-US" sz="2000" dirty="0" smtClean="0">
                <a:latin typeface="Segoe UI" pitchFamily="34" charset="0"/>
                <a:ea typeface="Segoe UI" pitchFamily="34" charset="0"/>
                <a:cs typeface="Segoe UI" pitchFamily="34" charset="0"/>
              </a:rPr>
              <a:t>V1 Cortical Cell</a:t>
            </a:r>
            <a:endParaRPr lang="en-US" sz="2000" dirty="0">
              <a:latin typeface="Segoe UI" pitchFamily="34" charset="0"/>
              <a:ea typeface="Segoe UI" pitchFamily="34" charset="0"/>
              <a:cs typeface="Segoe UI" pitchFamily="34" charset="0"/>
            </a:endParaRPr>
          </a:p>
        </p:txBody>
      </p:sp>
      <p:sp>
        <p:nvSpPr>
          <p:cNvPr id="24" name="TextBox 23"/>
          <p:cNvSpPr txBox="1"/>
          <p:nvPr/>
        </p:nvSpPr>
        <p:spPr>
          <a:xfrm>
            <a:off x="7117148" y="3904244"/>
            <a:ext cx="1255472" cy="369332"/>
          </a:xfrm>
          <a:prstGeom prst="rect">
            <a:avLst/>
          </a:prstGeom>
          <a:solidFill>
            <a:schemeClr val="bg1"/>
          </a:solidFill>
        </p:spPr>
        <p:txBody>
          <a:bodyPr wrap="none" rtlCol="0">
            <a:spAutoFit/>
          </a:bodyPr>
          <a:lstStyle/>
          <a:p>
            <a:r>
              <a:rPr lang="en-US" dirty="0" smtClean="0">
                <a:latin typeface="Segoe UI" pitchFamily="34" charset="0"/>
                <a:ea typeface="Segoe UI" pitchFamily="34" charset="0"/>
                <a:cs typeface="Segoe UI" pitchFamily="34" charset="0"/>
              </a:rPr>
              <a:t>Input Cells</a:t>
            </a:r>
            <a:endParaRPr lang="en-US" dirty="0">
              <a:latin typeface="Segoe UI" pitchFamily="34" charset="0"/>
              <a:ea typeface="Segoe UI" pitchFamily="34" charset="0"/>
              <a:cs typeface="Segoe UI" pitchFamily="34" charset="0"/>
            </a:endParaRPr>
          </a:p>
        </p:txBody>
      </p:sp>
      <p:sp>
        <p:nvSpPr>
          <p:cNvPr id="23" name="Rectangle 4"/>
          <p:cNvSpPr>
            <a:spLocks noChangeArrowheads="1"/>
          </p:cNvSpPr>
          <p:nvPr/>
        </p:nvSpPr>
        <p:spPr bwMode="auto">
          <a:xfrm>
            <a:off x="2120592" y="2813230"/>
            <a:ext cx="74612" cy="17049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srgbClr val="FFFFFF"/>
              </a:solidFill>
              <a:latin typeface="+mn-lt"/>
              <a:cs typeface="+mn-cs"/>
            </a:endParaRPr>
          </a:p>
        </p:txBody>
      </p:sp>
      <p:sp>
        <p:nvSpPr>
          <p:cNvPr id="25" name="Rectangle 5"/>
          <p:cNvSpPr>
            <a:spLocks noChangeArrowheads="1"/>
          </p:cNvSpPr>
          <p:nvPr/>
        </p:nvSpPr>
        <p:spPr bwMode="auto">
          <a:xfrm rot="-5400000">
            <a:off x="2937361" y="1999636"/>
            <a:ext cx="74612" cy="17049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srgbClr val="FFFFFF"/>
              </a:solidFill>
              <a:latin typeface="+mn-lt"/>
              <a:cs typeface="+mn-cs"/>
            </a:endParaRPr>
          </a:p>
        </p:txBody>
      </p:sp>
      <p:sp>
        <p:nvSpPr>
          <p:cNvPr id="26" name="Rectangle 6"/>
          <p:cNvSpPr>
            <a:spLocks noChangeArrowheads="1"/>
          </p:cNvSpPr>
          <p:nvPr/>
        </p:nvSpPr>
        <p:spPr bwMode="auto">
          <a:xfrm rot="16200000" flipH="1">
            <a:off x="2940536" y="3631586"/>
            <a:ext cx="74612" cy="17049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srgbClr val="FFFFFF"/>
              </a:solidFill>
              <a:latin typeface="+mn-lt"/>
              <a:cs typeface="+mn-cs"/>
            </a:endParaRPr>
          </a:p>
        </p:txBody>
      </p:sp>
      <p:sp>
        <p:nvSpPr>
          <p:cNvPr id="27" name="Rectangle 7"/>
          <p:cNvSpPr>
            <a:spLocks noChangeArrowheads="1"/>
          </p:cNvSpPr>
          <p:nvPr/>
        </p:nvSpPr>
        <p:spPr bwMode="auto">
          <a:xfrm>
            <a:off x="3757304" y="2806880"/>
            <a:ext cx="74613" cy="17049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srgbClr val="FFFFFF"/>
              </a:solidFill>
              <a:latin typeface="+mn-lt"/>
              <a:cs typeface="+mn-cs"/>
            </a:endParaRPr>
          </a:p>
        </p:txBody>
      </p:sp>
      <p:sp>
        <p:nvSpPr>
          <p:cNvPr id="28" name="Text Box 8"/>
          <p:cNvSpPr txBox="1">
            <a:spLocks noChangeArrowheads="1"/>
          </p:cNvSpPr>
          <p:nvPr/>
        </p:nvSpPr>
        <p:spPr bwMode="auto">
          <a:xfrm>
            <a:off x="532660" y="5283201"/>
            <a:ext cx="56824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eaLnBrk="0" hangingPunct="0">
              <a:defRPr sz="2400">
                <a:solidFill>
                  <a:srgbClr val="000000"/>
                </a:solidFill>
                <a:latin typeface="Segoe UI" pitchFamily="34" charset="0"/>
                <a:ea typeface="Segoe UI" pitchFamily="34" charset="0"/>
                <a:cs typeface="Segoe UI"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smtClean="0"/>
              <a:t>Somewhere downstream, these 4 </a:t>
            </a:r>
            <a:r>
              <a:rPr lang="en-US" dirty="0" smtClean="0"/>
              <a:t>‘bar’ </a:t>
            </a:r>
            <a:r>
              <a:rPr lang="en-US" dirty="0"/>
              <a:t>detecting </a:t>
            </a:r>
            <a:r>
              <a:rPr lang="en-US" dirty="0" smtClean="0"/>
              <a:t>responses converge on </a:t>
            </a:r>
            <a:r>
              <a:rPr lang="en-US" dirty="0"/>
              <a:t>a single ‘square’ detecting </a:t>
            </a:r>
            <a:r>
              <a:rPr lang="en-US" dirty="0" smtClean="0"/>
              <a:t>cell</a:t>
            </a:r>
            <a:endParaRPr lang="en-US" dirty="0"/>
          </a:p>
        </p:txBody>
      </p:sp>
      <p:sp>
        <p:nvSpPr>
          <p:cNvPr id="29" name="Text Box 10"/>
          <p:cNvSpPr txBox="1">
            <a:spLocks noChangeArrowheads="1"/>
          </p:cNvSpPr>
          <p:nvPr/>
        </p:nvSpPr>
        <p:spPr bwMode="auto">
          <a:xfrm>
            <a:off x="982640" y="531208"/>
            <a:ext cx="37878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dirty="0">
                <a:solidFill>
                  <a:srgbClr val="000000"/>
                </a:solidFill>
                <a:latin typeface="Segoe UI" pitchFamily="34" charset="0"/>
                <a:ea typeface="Segoe UI" pitchFamily="34" charset="0"/>
                <a:cs typeface="Segoe UI" pitchFamily="34" charset="0"/>
              </a:rPr>
              <a:t>3 </a:t>
            </a:r>
            <a:r>
              <a:rPr lang="en-US" sz="2400" dirty="0" smtClean="0">
                <a:solidFill>
                  <a:srgbClr val="000000"/>
                </a:solidFill>
                <a:latin typeface="Segoe UI" pitchFamily="34" charset="0"/>
                <a:ea typeface="Segoe UI" pitchFamily="34" charset="0"/>
                <a:cs typeface="Segoe UI" pitchFamily="34" charset="0"/>
              </a:rPr>
              <a:t>‘dot’ detecting cells </a:t>
            </a:r>
            <a:r>
              <a:rPr lang="en-US" sz="2400" dirty="0">
                <a:solidFill>
                  <a:srgbClr val="000000"/>
                </a:solidFill>
                <a:latin typeface="Segoe UI" pitchFamily="34" charset="0"/>
                <a:ea typeface="Segoe UI" pitchFamily="34" charset="0"/>
                <a:cs typeface="Segoe UI" pitchFamily="34" charset="0"/>
              </a:rPr>
              <a:t>converge on </a:t>
            </a:r>
            <a:r>
              <a:rPr lang="en-US" sz="2400" dirty="0" smtClean="0">
                <a:solidFill>
                  <a:srgbClr val="000000"/>
                </a:solidFill>
                <a:latin typeface="Segoe UI" pitchFamily="34" charset="0"/>
                <a:ea typeface="Segoe UI" pitchFamily="34" charset="0"/>
                <a:cs typeface="Segoe UI" pitchFamily="34" charset="0"/>
              </a:rPr>
              <a:t>a single </a:t>
            </a:r>
            <a:r>
              <a:rPr lang="en-US" sz="2400" dirty="0">
                <a:solidFill>
                  <a:srgbClr val="000000"/>
                </a:solidFill>
                <a:latin typeface="Segoe UI" pitchFamily="34" charset="0"/>
                <a:ea typeface="Segoe UI" pitchFamily="34" charset="0"/>
                <a:cs typeface="Segoe UI" pitchFamily="34" charset="0"/>
              </a:rPr>
              <a:t>‘bar’ </a:t>
            </a:r>
            <a:r>
              <a:rPr lang="en-US" sz="2400" dirty="0" smtClean="0">
                <a:solidFill>
                  <a:srgbClr val="000000"/>
                </a:solidFill>
                <a:latin typeface="Segoe UI" pitchFamily="34" charset="0"/>
                <a:ea typeface="Segoe UI" pitchFamily="34" charset="0"/>
                <a:cs typeface="Segoe UI" pitchFamily="34" charset="0"/>
              </a:rPr>
              <a:t>detecting cell in primary visual </a:t>
            </a:r>
            <a:r>
              <a:rPr lang="en-US" sz="2400" dirty="0" smtClean="0">
                <a:solidFill>
                  <a:srgbClr val="000000"/>
                </a:solidFill>
                <a:latin typeface="Segoe UI" pitchFamily="34" charset="0"/>
                <a:ea typeface="Segoe UI" pitchFamily="34" charset="0"/>
                <a:cs typeface="Segoe UI" pitchFamily="34" charset="0"/>
              </a:rPr>
              <a:t>cortex (V1)</a:t>
            </a:r>
            <a:endParaRPr lang="en-US" sz="2400" dirty="0">
              <a:solidFill>
                <a:srgbClr val="000000"/>
              </a:solidFill>
              <a:latin typeface="Segoe UI" pitchFamily="34" charset="0"/>
              <a:ea typeface="Segoe UI" pitchFamily="34" charset="0"/>
              <a:cs typeface="Segoe UI" pitchFamily="34" charset="0"/>
            </a:endParaRPr>
          </a:p>
        </p:txBody>
      </p:sp>
      <p:sp>
        <p:nvSpPr>
          <p:cNvPr id="30" name="Rectangle 11"/>
          <p:cNvSpPr>
            <a:spLocks noChangeArrowheads="1"/>
          </p:cNvSpPr>
          <p:nvPr/>
        </p:nvSpPr>
        <p:spPr bwMode="auto">
          <a:xfrm>
            <a:off x="2152651" y="2852123"/>
            <a:ext cx="1638300" cy="1638300"/>
          </a:xfrm>
          <a:prstGeom prst="rect">
            <a:avLst/>
          </a:prstGeom>
          <a:noFill/>
          <a:ln w="5715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740813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lide(fromTo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lide(from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lide(fromBottom)">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ox(ou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3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strVal val="(6*min(max(#ppt_w*#ppt_h,.3),1)-7.4)/-.7*#ppt_w"/>
                                          </p:val>
                                        </p:tav>
                                        <p:tav tm="100000">
                                          <p:val>
                                            <p:strVal val="#ppt_w"/>
                                          </p:val>
                                        </p:tav>
                                      </p:tavLst>
                                    </p:anim>
                                    <p:anim calcmode="lin" valueType="num">
                                      <p:cBhvr>
                                        <p:cTn id="33" dur="500" fill="hold"/>
                                        <p:tgtEl>
                                          <p:spTgt spid="30"/>
                                        </p:tgtEl>
                                        <p:attrNameLst>
                                          <p:attrName>ppt_h</p:attrName>
                                        </p:attrNameLst>
                                      </p:cBhvr>
                                      <p:tavLst>
                                        <p:tav tm="0">
                                          <p:val>
                                            <p:strVal val="(6*min(max(#ppt_w*#ppt_h,.3),1)-7.4)/-.7*#ppt_h"/>
                                          </p:val>
                                        </p:tav>
                                        <p:tav tm="100000">
                                          <p:val>
                                            <p:strVal val="#ppt_h"/>
                                          </p:val>
                                        </p:tav>
                                      </p:tavLst>
                                    </p:anim>
                                    <p:anim calcmode="lin" valueType="num">
                                      <p:cBhvr>
                                        <p:cTn id="34" dur="500" fill="hold"/>
                                        <p:tgtEl>
                                          <p:spTgt spid="30"/>
                                        </p:tgtEl>
                                        <p:attrNameLst>
                                          <p:attrName>ppt_x</p:attrName>
                                        </p:attrNameLst>
                                      </p:cBhvr>
                                      <p:tavLst>
                                        <p:tav tm="0">
                                          <p:val>
                                            <p:fltVal val="0.5"/>
                                          </p:val>
                                        </p:tav>
                                        <p:tav tm="100000">
                                          <p:val>
                                            <p:strVal val="#ppt_x"/>
                                          </p:val>
                                        </p:tav>
                                      </p:tavLst>
                                    </p:anim>
                                    <p:anim calcmode="lin" valueType="num">
                                      <p:cBhvr>
                                        <p:cTn id="35"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utoUpdateAnimBg="0"/>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326229" y="675079"/>
            <a:ext cx="8601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dirty="0" smtClean="0">
                <a:solidFill>
                  <a:srgbClr val="000000"/>
                </a:solidFill>
                <a:latin typeface="Segoe UI" pitchFamily="34" charset="0"/>
                <a:ea typeface="Segoe UI" pitchFamily="34" charset="0"/>
                <a:cs typeface="Segoe UI" pitchFamily="34" charset="0"/>
              </a:rPr>
              <a:t>Example of responses of a V2 cortical neuron to visual stimuli</a:t>
            </a:r>
            <a:endParaRPr lang="en-US" sz="2400" dirty="0">
              <a:solidFill>
                <a:srgbClr val="000000"/>
              </a:solidFill>
              <a:latin typeface="Segoe UI" pitchFamily="34" charset="0"/>
              <a:ea typeface="Segoe UI" pitchFamily="34" charset="0"/>
              <a:cs typeface="Segoe UI" pitchFamily="34" charset="0"/>
            </a:endParaRPr>
          </a:p>
        </p:txBody>
      </p:sp>
      <p:pic>
        <p:nvPicPr>
          <p:cNvPr id="4" name="Picture 3"/>
          <p:cNvPicPr>
            <a:picLocks noChangeAspect="1"/>
          </p:cNvPicPr>
          <p:nvPr/>
        </p:nvPicPr>
        <p:blipFill rotWithShape="1">
          <a:blip r:embed="rId2"/>
          <a:srcRect b="49826"/>
          <a:stretch/>
        </p:blipFill>
        <p:spPr>
          <a:xfrm>
            <a:off x="983079" y="1847788"/>
            <a:ext cx="7287377" cy="3018852"/>
          </a:xfrm>
          <a:prstGeom prst="rect">
            <a:avLst/>
          </a:prstGeom>
        </p:spPr>
      </p:pic>
      <p:sp>
        <p:nvSpPr>
          <p:cNvPr id="5" name="TextBox 4"/>
          <p:cNvSpPr txBox="1"/>
          <p:nvPr/>
        </p:nvSpPr>
        <p:spPr>
          <a:xfrm>
            <a:off x="5520508" y="6268720"/>
            <a:ext cx="3040832" cy="400110"/>
          </a:xfrm>
          <a:prstGeom prst="rect">
            <a:avLst/>
          </a:prstGeom>
          <a:noFill/>
        </p:spPr>
        <p:txBody>
          <a:bodyPr wrap="none" rtlCol="0">
            <a:spAutoFit/>
          </a:bodyPr>
          <a:lstStyle/>
          <a:p>
            <a:r>
              <a:rPr lang="en-US" sz="2000" dirty="0" smtClean="0">
                <a:latin typeface="Calibri" panose="020F0502020204030204" pitchFamily="34" charset="0"/>
              </a:rPr>
              <a:t>Hedge and Van Essen, 2000</a:t>
            </a:r>
            <a:endParaRPr lang="en-US" sz="2000" dirty="0">
              <a:latin typeface="Calibri" panose="020F0502020204030204" pitchFamily="34" charset="0"/>
            </a:endParaRPr>
          </a:p>
        </p:txBody>
      </p:sp>
    </p:spTree>
    <p:extLst>
      <p:ext uri="{BB962C8B-B14F-4D97-AF65-F5344CB8AC3E}">
        <p14:creationId xmlns:p14="http://schemas.microsoft.com/office/powerpoint/2010/main" val="3868465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3" name="Picture 3" descr="ge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1380208"/>
            <a:ext cx="6519862"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AutoShape 6"/>
          <p:cNvSpPr>
            <a:spLocks noChangeArrowheads="1"/>
          </p:cNvSpPr>
          <p:nvPr/>
        </p:nvSpPr>
        <p:spPr bwMode="auto">
          <a:xfrm>
            <a:off x="2908300" y="2159670"/>
            <a:ext cx="1092200" cy="317500"/>
          </a:xfrm>
          <a:prstGeom prst="parallelogram">
            <a:avLst>
              <a:gd name="adj" fmla="val 104506"/>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125959" name="AutoShape 7"/>
          <p:cNvSpPr>
            <a:spLocks noChangeArrowheads="1"/>
          </p:cNvSpPr>
          <p:nvPr/>
        </p:nvSpPr>
        <p:spPr bwMode="auto">
          <a:xfrm flipH="1">
            <a:off x="2870200" y="2527970"/>
            <a:ext cx="952500" cy="482600"/>
          </a:xfrm>
          <a:prstGeom prst="parallelogram">
            <a:avLst>
              <a:gd name="adj" fmla="val 30921"/>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125960" name="AutoShape 8"/>
          <p:cNvSpPr>
            <a:spLocks noChangeArrowheads="1"/>
          </p:cNvSpPr>
          <p:nvPr/>
        </p:nvSpPr>
        <p:spPr bwMode="auto">
          <a:xfrm rot="8243266" flipH="1" flipV="1">
            <a:off x="3627438" y="2350170"/>
            <a:ext cx="681037" cy="508000"/>
          </a:xfrm>
          <a:prstGeom prst="parallelogram">
            <a:avLst>
              <a:gd name="adj" fmla="val 48653"/>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solidFill>
                <a:srgbClr val="000000"/>
              </a:solidFill>
              <a:latin typeface="Times New Roman" pitchFamily="18" charset="0"/>
            </a:endParaRPr>
          </a:p>
        </p:txBody>
      </p:sp>
      <p:sp>
        <p:nvSpPr>
          <p:cNvPr id="12" name="Text Box 8"/>
          <p:cNvSpPr txBox="1">
            <a:spLocks noChangeArrowheads="1"/>
          </p:cNvSpPr>
          <p:nvPr/>
        </p:nvSpPr>
        <p:spPr bwMode="auto">
          <a:xfrm>
            <a:off x="326231" y="309319"/>
            <a:ext cx="8601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dirty="0">
                <a:solidFill>
                  <a:srgbClr val="000000"/>
                </a:solidFill>
                <a:latin typeface="Segoe UI" pitchFamily="34" charset="0"/>
                <a:ea typeface="Segoe UI" pitchFamily="34" charset="0"/>
                <a:cs typeface="Segoe UI" pitchFamily="34" charset="0"/>
              </a:rPr>
              <a:t>3</a:t>
            </a:r>
            <a:r>
              <a:rPr lang="en-US" sz="2400" dirty="0" smtClean="0">
                <a:solidFill>
                  <a:srgbClr val="000000"/>
                </a:solidFill>
                <a:latin typeface="Segoe UI" pitchFamily="34" charset="0"/>
                <a:ea typeface="Segoe UI" pitchFamily="34" charset="0"/>
                <a:cs typeface="Segoe UI" pitchFamily="34" charset="0"/>
              </a:rPr>
              <a:t> ‘square’ </a:t>
            </a:r>
            <a:r>
              <a:rPr lang="en-US" sz="2400" dirty="0">
                <a:solidFill>
                  <a:srgbClr val="000000"/>
                </a:solidFill>
                <a:latin typeface="Segoe UI" pitchFamily="34" charset="0"/>
                <a:ea typeface="Segoe UI" pitchFamily="34" charset="0"/>
                <a:cs typeface="Segoe UI" pitchFamily="34" charset="0"/>
              </a:rPr>
              <a:t>detecting cells </a:t>
            </a:r>
            <a:r>
              <a:rPr lang="en-US" sz="2400" dirty="0" smtClean="0">
                <a:solidFill>
                  <a:srgbClr val="000000"/>
                </a:solidFill>
                <a:latin typeface="Segoe UI" pitchFamily="34" charset="0"/>
                <a:ea typeface="Segoe UI" pitchFamily="34" charset="0"/>
                <a:cs typeface="Segoe UI" pitchFamily="34" charset="0"/>
              </a:rPr>
              <a:t>converge on </a:t>
            </a:r>
            <a:r>
              <a:rPr lang="en-US" sz="2400" dirty="0">
                <a:solidFill>
                  <a:srgbClr val="000000"/>
                </a:solidFill>
                <a:latin typeface="Segoe UI" pitchFamily="34" charset="0"/>
                <a:ea typeface="Segoe UI" pitchFamily="34" charset="0"/>
                <a:cs typeface="Segoe UI" pitchFamily="34" charset="0"/>
              </a:rPr>
              <a:t>a single </a:t>
            </a:r>
            <a:r>
              <a:rPr lang="en-US" sz="2400" dirty="0" smtClean="0">
                <a:solidFill>
                  <a:srgbClr val="000000"/>
                </a:solidFill>
                <a:latin typeface="Segoe UI" pitchFamily="34" charset="0"/>
                <a:ea typeface="Segoe UI" pitchFamily="34" charset="0"/>
                <a:cs typeface="Segoe UI" pitchFamily="34" charset="0"/>
              </a:rPr>
              <a:t>‘cube’ </a:t>
            </a:r>
            <a:r>
              <a:rPr lang="en-US" sz="2400" dirty="0">
                <a:solidFill>
                  <a:srgbClr val="000000"/>
                </a:solidFill>
                <a:latin typeface="Segoe UI" pitchFamily="34" charset="0"/>
                <a:ea typeface="Segoe UI" pitchFamily="34" charset="0"/>
                <a:cs typeface="Segoe UI" pitchFamily="34" charset="0"/>
              </a:rPr>
              <a:t>detecting </a:t>
            </a:r>
            <a:r>
              <a:rPr lang="en-US" sz="2400" dirty="0" smtClean="0">
                <a:solidFill>
                  <a:srgbClr val="000000"/>
                </a:solidFill>
                <a:latin typeface="Segoe UI" pitchFamily="34" charset="0"/>
                <a:ea typeface="Segoe UI" pitchFamily="34" charset="0"/>
                <a:cs typeface="Segoe UI" pitchFamily="34" charset="0"/>
              </a:rPr>
              <a:t>cell located in a tertiary processing area – etc., etc., …</a:t>
            </a:r>
            <a:endParaRPr lang="en-US" sz="2400" dirty="0">
              <a:solidFill>
                <a:srgbClr val="000000"/>
              </a:solidFill>
              <a:latin typeface="Segoe UI" pitchFamily="34" charset="0"/>
              <a:ea typeface="Segoe UI" pitchFamily="34" charset="0"/>
              <a:cs typeface="Segoe UI" pitchFamily="34" charset="0"/>
            </a:endParaRPr>
          </a:p>
        </p:txBody>
      </p:sp>
      <p:sp>
        <p:nvSpPr>
          <p:cNvPr id="2" name="TextBox 1"/>
          <p:cNvSpPr txBox="1"/>
          <p:nvPr/>
        </p:nvSpPr>
        <p:spPr>
          <a:xfrm>
            <a:off x="1270000" y="6085840"/>
            <a:ext cx="6599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0" hangingPunct="0">
              <a:defRPr>
                <a:solidFill>
                  <a:srgbClr val="000000"/>
                </a:solidFill>
                <a:latin typeface="Segoe UI" pitchFamily="34" charset="0"/>
                <a:ea typeface="Segoe UI" pitchFamily="34" charset="0"/>
                <a:cs typeface="Segoe UI"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r>
              <a:rPr lang="en-US" dirty="0" err="1"/>
              <a:t>Geons</a:t>
            </a:r>
            <a:r>
              <a:rPr lang="en-US" dirty="0"/>
              <a:t> hypothesized to be ‘3D Shape Primaries’</a:t>
            </a:r>
          </a:p>
        </p:txBody>
      </p:sp>
    </p:spTree>
    <p:extLst>
      <p:ext uri="{BB962C8B-B14F-4D97-AF65-F5344CB8AC3E}">
        <p14:creationId xmlns:p14="http://schemas.microsoft.com/office/powerpoint/2010/main" val="242477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 calcmode="lin" valueType="num">
                                      <p:cBhvr additive="base">
                                        <p:cTn id="7" dur="500" fill="hold"/>
                                        <p:tgtEl>
                                          <p:spTgt spid="125958"/>
                                        </p:tgtEl>
                                        <p:attrNameLst>
                                          <p:attrName>ppt_x</p:attrName>
                                        </p:attrNameLst>
                                      </p:cBhvr>
                                      <p:tavLst>
                                        <p:tav tm="0">
                                          <p:val>
                                            <p:strVal val="#ppt_x"/>
                                          </p:val>
                                        </p:tav>
                                        <p:tav tm="100000">
                                          <p:val>
                                            <p:strVal val="#ppt_x"/>
                                          </p:val>
                                        </p:tav>
                                      </p:tavLst>
                                    </p:anim>
                                    <p:anim calcmode="lin" valueType="num">
                                      <p:cBhvr additive="base">
                                        <p:cTn id="8" dur="500" fill="hold"/>
                                        <p:tgtEl>
                                          <p:spTgt spid="1259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959"/>
                                        </p:tgtEl>
                                        <p:attrNameLst>
                                          <p:attrName>style.visibility</p:attrName>
                                        </p:attrNameLst>
                                      </p:cBhvr>
                                      <p:to>
                                        <p:strVal val="visible"/>
                                      </p:to>
                                    </p:set>
                                    <p:anim calcmode="lin" valueType="num">
                                      <p:cBhvr additive="base">
                                        <p:cTn id="13" dur="500" fill="hold"/>
                                        <p:tgtEl>
                                          <p:spTgt spid="125959"/>
                                        </p:tgtEl>
                                        <p:attrNameLst>
                                          <p:attrName>ppt_x</p:attrName>
                                        </p:attrNameLst>
                                      </p:cBhvr>
                                      <p:tavLst>
                                        <p:tav tm="0">
                                          <p:val>
                                            <p:strVal val="#ppt_x"/>
                                          </p:val>
                                        </p:tav>
                                        <p:tav tm="100000">
                                          <p:val>
                                            <p:strVal val="#ppt_x"/>
                                          </p:val>
                                        </p:tav>
                                      </p:tavLst>
                                    </p:anim>
                                    <p:anim calcmode="lin" valueType="num">
                                      <p:cBhvr additive="base">
                                        <p:cTn id="14" dur="500" fill="hold"/>
                                        <p:tgtEl>
                                          <p:spTgt spid="12595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5960"/>
                                        </p:tgtEl>
                                        <p:attrNameLst>
                                          <p:attrName>style.visibility</p:attrName>
                                        </p:attrNameLst>
                                      </p:cBhvr>
                                      <p:to>
                                        <p:strVal val="visible"/>
                                      </p:to>
                                    </p:set>
                                    <p:anim calcmode="lin" valueType="num">
                                      <p:cBhvr additive="base">
                                        <p:cTn id="19" dur="500" fill="hold"/>
                                        <p:tgtEl>
                                          <p:spTgt spid="125960"/>
                                        </p:tgtEl>
                                        <p:attrNameLst>
                                          <p:attrName>ppt_x</p:attrName>
                                        </p:attrNameLst>
                                      </p:cBhvr>
                                      <p:tavLst>
                                        <p:tav tm="0">
                                          <p:val>
                                            <p:strVal val="1+#ppt_w/2"/>
                                          </p:val>
                                        </p:tav>
                                        <p:tav tm="100000">
                                          <p:val>
                                            <p:strVal val="#ppt_x"/>
                                          </p:val>
                                        </p:tav>
                                      </p:tavLst>
                                    </p:anim>
                                    <p:anim calcmode="lin" valueType="num">
                                      <p:cBhvr additive="base">
                                        <p:cTn id="20" dur="500" fill="hold"/>
                                        <p:tgtEl>
                                          <p:spTgt spid="1259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mph" presetSubtype="0" repeatCount="indefinite" fill="hold" grpId="1" nodeType="clickEffect">
                                  <p:stCondLst>
                                    <p:cond delay="0"/>
                                  </p:stCondLst>
                                  <p:childTnLst>
                                    <p:anim calcmode="discrete" valueType="str">
                                      <p:cBhvr>
                                        <p:cTn id="24" dur="1000" fill="hold"/>
                                        <p:tgtEl>
                                          <p:spTgt spid="12596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1" nodeType="withEffect">
                                  <p:stCondLst>
                                    <p:cond delay="0"/>
                                  </p:stCondLst>
                                  <p:childTnLst>
                                    <p:anim calcmode="discrete" valueType="str">
                                      <p:cBhvr>
                                        <p:cTn id="26" dur="1000" fill="hold"/>
                                        <p:tgtEl>
                                          <p:spTgt spid="125959"/>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1" nodeType="withEffect">
                                  <p:stCondLst>
                                    <p:cond delay="0"/>
                                  </p:stCondLst>
                                  <p:childTnLst>
                                    <p:anim calcmode="discrete" valueType="str">
                                      <p:cBhvr>
                                        <p:cTn id="28" dur="1000" fill="hold"/>
                                        <p:tgtEl>
                                          <p:spTgt spid="12595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p:bldP spid="125958" grpId="1" animBg="1"/>
      <p:bldP spid="125959" grpId="0" animBg="1"/>
      <p:bldP spid="125959" grpId="1" animBg="1"/>
      <p:bldP spid="125960" grpId="0" animBg="1"/>
      <p:bldP spid="125960"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3" descr="vis paths"/>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5051425" y="0"/>
            <a:ext cx="409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0963" name="Text Box 18"/>
          <p:cNvSpPr txBox="1">
            <a:spLocks noChangeArrowheads="1"/>
          </p:cNvSpPr>
          <p:nvPr/>
        </p:nvSpPr>
        <p:spPr bwMode="auto">
          <a:xfrm>
            <a:off x="5815697" y="5435179"/>
            <a:ext cx="1021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Shape</a:t>
            </a:r>
          </a:p>
        </p:txBody>
      </p:sp>
      <p:sp>
        <p:nvSpPr>
          <p:cNvPr id="40964" name="Text Box 19"/>
          <p:cNvSpPr txBox="1">
            <a:spLocks noChangeArrowheads="1"/>
          </p:cNvSpPr>
          <p:nvPr/>
        </p:nvSpPr>
        <p:spPr bwMode="auto">
          <a:xfrm>
            <a:off x="6435202" y="2519817"/>
            <a:ext cx="920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Color</a:t>
            </a:r>
          </a:p>
        </p:txBody>
      </p:sp>
      <p:sp>
        <p:nvSpPr>
          <p:cNvPr id="40965" name="Text Box 20"/>
          <p:cNvSpPr txBox="1">
            <a:spLocks noChangeArrowheads="1"/>
          </p:cNvSpPr>
          <p:nvPr/>
        </p:nvSpPr>
        <p:spPr bwMode="auto">
          <a:xfrm>
            <a:off x="5547893" y="473763"/>
            <a:ext cx="165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00000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Movement</a:t>
            </a:r>
          </a:p>
        </p:txBody>
      </p:sp>
      <p:pic>
        <p:nvPicPr>
          <p:cNvPr id="40966"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588"/>
            <a:ext cx="38385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5"/>
          <p:cNvSpPr>
            <a:spLocks/>
          </p:cNvSpPr>
          <p:nvPr/>
        </p:nvSpPr>
        <p:spPr bwMode="auto">
          <a:xfrm>
            <a:off x="3446463" y="1955800"/>
            <a:ext cx="914400" cy="431800"/>
          </a:xfrm>
          <a:prstGeom prst="accentCallout1">
            <a:avLst>
              <a:gd name="adj1" fmla="val 26472"/>
              <a:gd name="adj2" fmla="val -8333"/>
              <a:gd name="adj3" fmla="val 229412"/>
              <a:gd name="adj4" fmla="val -10972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a:solidFill>
                  <a:srgbClr val="00CC00"/>
                </a:solidFill>
                <a:latin typeface="Times New Roman" pitchFamily="18" charset="0"/>
              </a:rPr>
              <a:t>C</a:t>
            </a:r>
            <a:r>
              <a:rPr lang="en-US" sz="2000">
                <a:solidFill>
                  <a:srgbClr val="FF0000"/>
                </a:solidFill>
                <a:latin typeface="Times New Roman" pitchFamily="18" charset="0"/>
              </a:rPr>
              <a:t>o</a:t>
            </a:r>
            <a:r>
              <a:rPr lang="en-US" sz="2000">
                <a:solidFill>
                  <a:srgbClr val="000000"/>
                </a:solidFill>
                <a:latin typeface="Times New Roman" pitchFamily="18" charset="0"/>
              </a:rPr>
              <a:t>l</a:t>
            </a:r>
            <a:r>
              <a:rPr lang="en-US" sz="2000">
                <a:solidFill>
                  <a:srgbClr val="3333CC"/>
                </a:solidFill>
                <a:latin typeface="Times New Roman" pitchFamily="18" charset="0"/>
              </a:rPr>
              <a:t>o</a:t>
            </a:r>
            <a:r>
              <a:rPr lang="en-US" sz="2000">
                <a:solidFill>
                  <a:srgbClr val="00CC00"/>
                </a:solidFill>
                <a:latin typeface="Times New Roman" pitchFamily="18" charset="0"/>
              </a:rPr>
              <a:t>r</a:t>
            </a:r>
          </a:p>
        </p:txBody>
      </p:sp>
      <p:sp>
        <p:nvSpPr>
          <p:cNvPr id="20" name="AutoShape 6"/>
          <p:cNvSpPr>
            <a:spLocks/>
          </p:cNvSpPr>
          <p:nvPr/>
        </p:nvSpPr>
        <p:spPr bwMode="auto">
          <a:xfrm>
            <a:off x="3751263" y="2343150"/>
            <a:ext cx="1892300" cy="431800"/>
          </a:xfrm>
          <a:prstGeom prst="accentCallout1">
            <a:avLst>
              <a:gd name="adj1" fmla="val 26472"/>
              <a:gd name="adj2" fmla="val -4028"/>
              <a:gd name="adj3" fmla="val 229412"/>
              <a:gd name="adj4" fmla="val -5301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a:solidFill>
                  <a:srgbClr val="000000"/>
                </a:solidFill>
                <a:latin typeface="OCRATTRegular"/>
              </a:rPr>
              <a:t>Shape</a:t>
            </a:r>
          </a:p>
        </p:txBody>
      </p:sp>
      <p:sp>
        <p:nvSpPr>
          <p:cNvPr id="21" name="AutoShape 7"/>
          <p:cNvSpPr>
            <a:spLocks/>
          </p:cNvSpPr>
          <p:nvPr/>
        </p:nvSpPr>
        <p:spPr bwMode="auto">
          <a:xfrm>
            <a:off x="4106863" y="2730500"/>
            <a:ext cx="1612900" cy="431800"/>
          </a:xfrm>
          <a:prstGeom prst="accentCallout1">
            <a:avLst>
              <a:gd name="adj1" fmla="val 26472"/>
              <a:gd name="adj2" fmla="val -4722"/>
              <a:gd name="adj3" fmla="val 229412"/>
              <a:gd name="adj4" fmla="val -6220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000" i="1">
                <a:solidFill>
                  <a:srgbClr val="000000"/>
                </a:solidFill>
                <a:latin typeface="Times New Roman" pitchFamily="18" charset="0"/>
              </a:rPr>
              <a:t>Movement</a:t>
            </a:r>
          </a:p>
        </p:txBody>
      </p:sp>
      <p:sp>
        <p:nvSpPr>
          <p:cNvPr id="22" name="Rectangle 21"/>
          <p:cNvSpPr/>
          <p:nvPr/>
        </p:nvSpPr>
        <p:spPr>
          <a:xfrm>
            <a:off x="1893888" y="147638"/>
            <a:ext cx="825500" cy="27305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3" name="Rectangle 22"/>
          <p:cNvSpPr/>
          <p:nvPr/>
        </p:nvSpPr>
        <p:spPr>
          <a:xfrm>
            <a:off x="1066800" y="149225"/>
            <a:ext cx="827088" cy="2730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4" name="Freeform 23"/>
          <p:cNvSpPr/>
          <p:nvPr/>
        </p:nvSpPr>
        <p:spPr>
          <a:xfrm>
            <a:off x="647700" y="1773238"/>
            <a:ext cx="482600" cy="455612"/>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5" name="Freeform 24"/>
          <p:cNvSpPr/>
          <p:nvPr/>
        </p:nvSpPr>
        <p:spPr>
          <a:xfrm rot="20260865">
            <a:off x="2163763" y="1857375"/>
            <a:ext cx="482600" cy="455613"/>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6" name="Freeform 25"/>
          <p:cNvSpPr/>
          <p:nvPr/>
        </p:nvSpPr>
        <p:spPr>
          <a:xfrm>
            <a:off x="1096963" y="1908175"/>
            <a:ext cx="487362"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7" name="Freeform 26"/>
          <p:cNvSpPr/>
          <p:nvPr/>
        </p:nvSpPr>
        <p:spPr>
          <a:xfrm rot="20380025">
            <a:off x="2613025" y="1827213"/>
            <a:ext cx="487363"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8" name="Rectangle 27"/>
          <p:cNvSpPr/>
          <p:nvPr/>
        </p:nvSpPr>
        <p:spPr>
          <a:xfrm rot="2379192">
            <a:off x="1974850" y="2589213"/>
            <a:ext cx="401638"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9" name="Rectangle 28"/>
          <p:cNvSpPr/>
          <p:nvPr/>
        </p:nvSpPr>
        <p:spPr>
          <a:xfrm>
            <a:off x="941388" y="2733675"/>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0" name="Rectangle 29"/>
          <p:cNvSpPr/>
          <p:nvPr/>
        </p:nvSpPr>
        <p:spPr>
          <a:xfrm>
            <a:off x="422275" y="413543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1" name="Rectangle 30"/>
          <p:cNvSpPr/>
          <p:nvPr/>
        </p:nvSpPr>
        <p:spPr>
          <a:xfrm>
            <a:off x="866775" y="412908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2" name="Rectangle 31"/>
          <p:cNvSpPr/>
          <p:nvPr/>
        </p:nvSpPr>
        <p:spPr>
          <a:xfrm>
            <a:off x="1047750" y="5891213"/>
            <a:ext cx="747713" cy="277812"/>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3" name="Rectangle 32"/>
          <p:cNvSpPr/>
          <p:nvPr/>
        </p:nvSpPr>
        <p:spPr>
          <a:xfrm>
            <a:off x="2373313" y="273050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4" name="Rectangle 33"/>
          <p:cNvSpPr/>
          <p:nvPr/>
        </p:nvSpPr>
        <p:spPr>
          <a:xfrm rot="19700303">
            <a:off x="1363663" y="259715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5" name="Rectangle 34"/>
          <p:cNvSpPr/>
          <p:nvPr/>
        </p:nvSpPr>
        <p:spPr>
          <a:xfrm>
            <a:off x="2457450" y="413543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6" name="Rectangle 35"/>
          <p:cNvSpPr/>
          <p:nvPr/>
        </p:nvSpPr>
        <p:spPr>
          <a:xfrm>
            <a:off x="2916238" y="412908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7" name="Rectangle 36"/>
          <p:cNvSpPr/>
          <p:nvPr/>
        </p:nvSpPr>
        <p:spPr>
          <a:xfrm>
            <a:off x="1838325" y="5891213"/>
            <a:ext cx="747713" cy="277812"/>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986" name="Text Box 14"/>
          <p:cNvSpPr txBox="1">
            <a:spLocks noChangeArrowheads="1"/>
          </p:cNvSpPr>
          <p:nvPr/>
        </p:nvSpPr>
        <p:spPr bwMode="auto">
          <a:xfrm>
            <a:off x="3248025" y="1116013"/>
            <a:ext cx="2019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000000"/>
                </a:solidFill>
                <a:latin typeface="Segoe UI" pitchFamily="34" charset="0"/>
                <a:ea typeface="Segoe UI" pitchFamily="34" charset="0"/>
                <a:cs typeface="Segoe UI" pitchFamily="34" charset="0"/>
              </a:rPr>
              <a:t>3 ‘channels’</a:t>
            </a:r>
          </a:p>
          <a:p>
            <a:pPr eaLnBrk="1" hangingPunct="1"/>
            <a:r>
              <a:rPr lang="en-US" sz="2000">
                <a:solidFill>
                  <a:srgbClr val="000000"/>
                </a:solidFill>
                <a:latin typeface="Segoe UI" pitchFamily="34" charset="0"/>
                <a:ea typeface="Segoe UI" pitchFamily="34" charset="0"/>
                <a:cs typeface="Segoe UI" pitchFamily="34" charset="0"/>
              </a:rPr>
              <a:t>leave the Retina</a:t>
            </a:r>
          </a:p>
        </p:txBody>
      </p:sp>
      <p:sp>
        <p:nvSpPr>
          <p:cNvPr id="39" name="Rectangle 38"/>
          <p:cNvSpPr/>
          <p:nvPr/>
        </p:nvSpPr>
        <p:spPr>
          <a:xfrm>
            <a:off x="5156200" y="18161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 name="Rectangle 39"/>
          <p:cNvSpPr/>
          <p:nvPr/>
        </p:nvSpPr>
        <p:spPr>
          <a:xfrm>
            <a:off x="5118100" y="64770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1" name="Rectangle 40"/>
          <p:cNvSpPr/>
          <p:nvPr/>
        </p:nvSpPr>
        <p:spPr>
          <a:xfrm>
            <a:off x="5168900" y="4051300"/>
            <a:ext cx="2667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0990" name="Text Box 14"/>
          <p:cNvSpPr txBox="1">
            <a:spLocks noChangeArrowheads="1"/>
          </p:cNvSpPr>
          <p:nvPr/>
        </p:nvSpPr>
        <p:spPr bwMode="auto">
          <a:xfrm>
            <a:off x="3629025" y="3541713"/>
            <a:ext cx="20859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000000"/>
                </a:solidFill>
                <a:latin typeface="Segoe UI" pitchFamily="34" charset="0"/>
                <a:ea typeface="Segoe UI" pitchFamily="34" charset="0"/>
                <a:cs typeface="Segoe UI" pitchFamily="34" charset="0"/>
              </a:rPr>
              <a:t>Each channel is destined for its own cortical processing area</a:t>
            </a:r>
          </a:p>
        </p:txBody>
      </p:sp>
      <p:sp>
        <p:nvSpPr>
          <p:cNvPr id="42" name="TextBox 41"/>
          <p:cNvSpPr txBox="1">
            <a:spLocks noChangeArrowheads="1"/>
          </p:cNvSpPr>
          <p:nvPr/>
        </p:nvSpPr>
        <p:spPr bwMode="auto">
          <a:xfrm>
            <a:off x="3517900" y="6134100"/>
            <a:ext cx="1965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dirty="0">
                <a:solidFill>
                  <a:srgbClr val="FF0000"/>
                </a:solidFill>
                <a:latin typeface="Segoe UI" pitchFamily="34" charset="0"/>
                <a:ea typeface="Segoe UI" pitchFamily="34" charset="0"/>
                <a:cs typeface="Segoe UI" pitchFamily="34" charset="0"/>
              </a:rPr>
              <a:t>Face Processing</a:t>
            </a:r>
          </a:p>
        </p:txBody>
      </p:sp>
      <p:cxnSp>
        <p:nvCxnSpPr>
          <p:cNvPr id="44" name="Straight Arrow Connector 43"/>
          <p:cNvCxnSpPr>
            <a:stCxn id="42" idx="3"/>
          </p:cNvCxnSpPr>
          <p:nvPr/>
        </p:nvCxnSpPr>
        <p:spPr>
          <a:xfrm flipV="1">
            <a:off x="5483438" y="6019801"/>
            <a:ext cx="917362" cy="314354"/>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7290217" y="3883113"/>
            <a:ext cx="2046287" cy="923330"/>
          </a:xfrm>
          <a:prstGeom prst="rect">
            <a:avLst/>
          </a:prstGeom>
          <a:solidFill>
            <a:schemeClr val="bg1"/>
          </a:solid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solidFill>
                  <a:srgbClr val="000000"/>
                </a:solidFill>
                <a:latin typeface="Calibri" pitchFamily="34" charset="0"/>
                <a:cs typeface="Calibri" pitchFamily="34" charset="0"/>
              </a:rPr>
              <a:t>It all begins </a:t>
            </a:r>
            <a:r>
              <a:rPr lang="en-US" b="1" dirty="0" smtClean="0">
                <a:solidFill>
                  <a:srgbClr val="000000"/>
                </a:solidFill>
                <a:latin typeface="Calibri" pitchFamily="34" charset="0"/>
                <a:cs typeface="Calibri" pitchFamily="34" charset="0"/>
              </a:rPr>
              <a:t>here with little dots of contrast…</a:t>
            </a:r>
            <a:endParaRPr lang="en-US" b="1" dirty="0">
              <a:solidFill>
                <a:srgbClr val="000000"/>
              </a:solidFill>
              <a:latin typeface="Calibri" pitchFamily="34" charset="0"/>
              <a:cs typeface="Calibri" pitchFamily="34" charset="0"/>
            </a:endParaRPr>
          </a:p>
        </p:txBody>
      </p:sp>
      <p:cxnSp>
        <p:nvCxnSpPr>
          <p:cNvPr id="43" name="Straight Arrow Connector 42"/>
          <p:cNvCxnSpPr/>
          <p:nvPr/>
        </p:nvCxnSpPr>
        <p:spPr>
          <a:xfrm flipH="1">
            <a:off x="7772400" y="4814888"/>
            <a:ext cx="276225" cy="7254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2" descr="C:\Documents and Settings\Frank Johnson\My Documents\SNP Spring 2007\Resource CD\Figures\Chapter 07\lowres\Wolfe-Fig-07-15-0-.jpg"/>
          <p:cNvPicPr>
            <a:picLocks noChangeAspect="1" noChangeArrowheads="1"/>
          </p:cNvPicPr>
          <p:nvPr/>
        </p:nvPicPr>
        <p:blipFill rotWithShape="1">
          <a:blip r:embed="rId5">
            <a:extLst>
              <a:ext uri="{28A0092B-C50C-407E-A947-70E740481C1C}">
                <a14:useLocalDpi xmlns:a14="http://schemas.microsoft.com/office/drawing/2010/main" val="0"/>
              </a:ext>
            </a:extLst>
          </a:blip>
          <a:srcRect l="3121" t="10299" r="54709" b="14947"/>
          <a:stretch/>
        </p:blipFill>
        <p:spPr bwMode="auto">
          <a:xfrm>
            <a:off x="3833445" y="5081558"/>
            <a:ext cx="1217979" cy="1619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4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Frank Johnson\My Documents\SNP Spring 2007\Resource CD\Figures\Chapter 07\lowres\Wolfe-Fig-07-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2344738" y="0"/>
            <a:ext cx="4499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dirty="0">
                <a:latin typeface="Segoe UI" pitchFamily="34" charset="0"/>
                <a:ea typeface="Segoe UI" pitchFamily="34" charset="0"/>
                <a:cs typeface="Segoe UI" pitchFamily="34" charset="0"/>
              </a:rPr>
              <a:t>Why ‘saccadic’ eye movements?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4" descr="vision1"/>
          <p:cNvPicPr>
            <a:picLocks noChangeAspect="1" noChangeArrowheads="1"/>
          </p:cNvPicPr>
          <p:nvPr/>
        </p:nvPicPr>
        <p:blipFill>
          <a:blip r:embed="rId3">
            <a:extLst>
              <a:ext uri="{28A0092B-C50C-407E-A947-70E740481C1C}">
                <a14:useLocalDpi xmlns:a14="http://schemas.microsoft.com/office/drawing/2010/main" val="0"/>
              </a:ext>
            </a:extLst>
          </a:blip>
          <a:srcRect t="50256"/>
          <a:stretch>
            <a:fillRect/>
          </a:stretch>
        </p:blipFill>
        <p:spPr bwMode="auto">
          <a:xfrm>
            <a:off x="427038" y="2895600"/>
            <a:ext cx="82899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0" y="9715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dirty="0" smtClean="0">
                <a:solidFill>
                  <a:schemeClr val="tx2"/>
                </a:solidFill>
                <a:latin typeface="Arial" charset="0"/>
              </a:rPr>
              <a:t>Many:1 patterns of </a:t>
            </a:r>
            <a:r>
              <a:rPr lang="en-US" sz="3200" dirty="0">
                <a:solidFill>
                  <a:schemeClr val="tx2"/>
                </a:solidFill>
                <a:latin typeface="Arial" charset="0"/>
              </a:rPr>
              <a:t>connections can be used to make a ‘moving bar’ detecting cell</a:t>
            </a:r>
          </a:p>
        </p:txBody>
      </p:sp>
      <p:sp>
        <p:nvSpPr>
          <p:cNvPr id="31748" name="Text Box 7"/>
          <p:cNvSpPr txBox="1">
            <a:spLocks noChangeArrowheads="1"/>
          </p:cNvSpPr>
          <p:nvPr/>
        </p:nvSpPr>
        <p:spPr bwMode="auto">
          <a:xfrm>
            <a:off x="3594100" y="2425700"/>
            <a:ext cx="185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b="1">
                <a:latin typeface="Arial" charset="0"/>
              </a:rPr>
              <a:t>Delay lines. . .</a:t>
            </a:r>
          </a:p>
        </p:txBody>
      </p:sp>
      <p:grpSp>
        <p:nvGrpSpPr>
          <p:cNvPr id="2" name="Group 11"/>
          <p:cNvGrpSpPr>
            <a:grpSpLocks/>
          </p:cNvGrpSpPr>
          <p:nvPr/>
        </p:nvGrpSpPr>
        <p:grpSpPr bwMode="auto">
          <a:xfrm>
            <a:off x="1346200" y="3276600"/>
            <a:ext cx="2057400" cy="1181100"/>
            <a:chOff x="848" y="2064"/>
            <a:chExt cx="1296" cy="744"/>
          </a:xfrm>
        </p:grpSpPr>
        <p:sp>
          <p:nvSpPr>
            <p:cNvPr id="31769" name="Line 9"/>
            <p:cNvSpPr>
              <a:spLocks noChangeShapeType="1"/>
            </p:cNvSpPr>
            <p:nvPr/>
          </p:nvSpPr>
          <p:spPr bwMode="auto">
            <a:xfrm flipV="1">
              <a:off x="848" y="2064"/>
              <a:ext cx="496" cy="7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10"/>
            <p:cNvSpPr>
              <a:spLocks noChangeShapeType="1"/>
            </p:cNvSpPr>
            <p:nvPr/>
          </p:nvSpPr>
          <p:spPr bwMode="auto">
            <a:xfrm flipH="1">
              <a:off x="1336" y="2080"/>
              <a:ext cx="80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8"/>
          <p:cNvGrpSpPr>
            <a:grpSpLocks/>
          </p:cNvGrpSpPr>
          <p:nvPr/>
        </p:nvGrpSpPr>
        <p:grpSpPr bwMode="auto">
          <a:xfrm>
            <a:off x="2044700" y="3302000"/>
            <a:ext cx="3441700" cy="1206500"/>
            <a:chOff x="1288" y="2080"/>
            <a:chExt cx="2168" cy="760"/>
          </a:xfrm>
        </p:grpSpPr>
        <p:grpSp>
          <p:nvGrpSpPr>
            <p:cNvPr id="31765" name="Group 15"/>
            <p:cNvGrpSpPr>
              <a:grpSpLocks/>
            </p:cNvGrpSpPr>
            <p:nvPr/>
          </p:nvGrpSpPr>
          <p:grpSpPr bwMode="auto">
            <a:xfrm>
              <a:off x="1288" y="2224"/>
              <a:ext cx="1704" cy="616"/>
              <a:chOff x="1288" y="2224"/>
              <a:chExt cx="1704" cy="616"/>
            </a:xfrm>
          </p:grpSpPr>
          <p:sp>
            <p:nvSpPr>
              <p:cNvPr id="31767" name="Line 13"/>
              <p:cNvSpPr>
                <a:spLocks noChangeShapeType="1"/>
              </p:cNvSpPr>
              <p:nvPr/>
            </p:nvSpPr>
            <p:spPr bwMode="auto">
              <a:xfrm flipV="1">
                <a:off x="1288" y="2224"/>
                <a:ext cx="416" cy="6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14"/>
              <p:cNvSpPr>
                <a:spLocks noChangeShapeType="1"/>
              </p:cNvSpPr>
              <p:nvPr/>
            </p:nvSpPr>
            <p:spPr bwMode="auto">
              <a:xfrm flipH="1">
                <a:off x="1704" y="2224"/>
                <a:ext cx="128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66" name="Line 17"/>
            <p:cNvSpPr>
              <a:spLocks noChangeShapeType="1"/>
            </p:cNvSpPr>
            <p:nvPr/>
          </p:nvSpPr>
          <p:spPr bwMode="auto">
            <a:xfrm flipH="1">
              <a:off x="2128" y="2080"/>
              <a:ext cx="13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1208" name="Picture 8" descr="vision1"/>
          <p:cNvPicPr>
            <a:picLocks noChangeAspect="1" noChangeArrowheads="1"/>
          </p:cNvPicPr>
          <p:nvPr/>
        </p:nvPicPr>
        <p:blipFill>
          <a:blip r:embed="rId3">
            <a:extLst>
              <a:ext uri="{28A0092B-C50C-407E-A947-70E740481C1C}">
                <a14:useLocalDpi xmlns:a14="http://schemas.microsoft.com/office/drawing/2010/main" val="0"/>
              </a:ext>
            </a:extLst>
          </a:blip>
          <a:srcRect l="5539" t="68588" r="88943" b="10541"/>
          <a:stretch>
            <a:fillRect/>
          </a:stretch>
        </p:blipFill>
        <p:spPr bwMode="auto">
          <a:xfrm>
            <a:off x="-944563" y="4144963"/>
            <a:ext cx="469900" cy="14636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26"/>
          <p:cNvGrpSpPr>
            <a:grpSpLocks/>
          </p:cNvGrpSpPr>
          <p:nvPr/>
        </p:nvGrpSpPr>
        <p:grpSpPr bwMode="auto">
          <a:xfrm>
            <a:off x="3429000" y="3302000"/>
            <a:ext cx="3848100" cy="1104900"/>
            <a:chOff x="2160" y="2080"/>
            <a:chExt cx="2424" cy="696"/>
          </a:xfrm>
        </p:grpSpPr>
        <p:sp>
          <p:nvSpPr>
            <p:cNvPr id="31758" name="Line 19"/>
            <p:cNvSpPr>
              <a:spLocks noChangeShapeType="1"/>
            </p:cNvSpPr>
            <p:nvPr/>
          </p:nvSpPr>
          <p:spPr bwMode="auto">
            <a:xfrm flipV="1">
              <a:off x="2160" y="2360"/>
              <a:ext cx="294" cy="4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0"/>
            <p:cNvSpPr>
              <a:spLocks noChangeShapeType="1"/>
            </p:cNvSpPr>
            <p:nvPr/>
          </p:nvSpPr>
          <p:spPr bwMode="auto">
            <a:xfrm flipH="1">
              <a:off x="2456" y="2368"/>
              <a:ext cx="64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21"/>
            <p:cNvSpPr>
              <a:spLocks noChangeShapeType="1"/>
            </p:cNvSpPr>
            <p:nvPr/>
          </p:nvSpPr>
          <p:spPr bwMode="auto">
            <a:xfrm flipV="1">
              <a:off x="3088" y="2368"/>
              <a:ext cx="0" cy="36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22"/>
            <p:cNvSpPr>
              <a:spLocks noChangeShapeType="1"/>
            </p:cNvSpPr>
            <p:nvPr/>
          </p:nvSpPr>
          <p:spPr bwMode="auto">
            <a:xfrm flipV="1">
              <a:off x="4048" y="2216"/>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3"/>
            <p:cNvSpPr>
              <a:spLocks noChangeShapeType="1"/>
            </p:cNvSpPr>
            <p:nvPr/>
          </p:nvSpPr>
          <p:spPr bwMode="auto">
            <a:xfrm flipH="1">
              <a:off x="2968" y="2224"/>
              <a:ext cx="108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4"/>
            <p:cNvSpPr>
              <a:spLocks noChangeShapeType="1"/>
            </p:cNvSpPr>
            <p:nvPr/>
          </p:nvSpPr>
          <p:spPr bwMode="auto">
            <a:xfrm flipV="1">
              <a:off x="4584" y="2088"/>
              <a:ext cx="0" cy="5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25"/>
            <p:cNvSpPr>
              <a:spLocks noChangeShapeType="1"/>
            </p:cNvSpPr>
            <p:nvPr/>
          </p:nvSpPr>
          <p:spPr bwMode="auto">
            <a:xfrm flipH="1">
              <a:off x="3440" y="2080"/>
              <a:ext cx="1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5473700" y="4762500"/>
            <a:ext cx="1016000" cy="469900"/>
            <a:chOff x="3448" y="3000"/>
            <a:chExt cx="640" cy="296"/>
          </a:xfrm>
        </p:grpSpPr>
        <p:sp>
          <p:nvSpPr>
            <p:cNvPr id="31755" name="AutoShape 27"/>
            <p:cNvSpPr>
              <a:spLocks noChangeArrowheads="1"/>
            </p:cNvSpPr>
            <p:nvPr/>
          </p:nvSpPr>
          <p:spPr bwMode="auto">
            <a:xfrm>
              <a:off x="3448" y="3128"/>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31756" name="AutoShape 29"/>
            <p:cNvSpPr>
              <a:spLocks noChangeArrowheads="1"/>
            </p:cNvSpPr>
            <p:nvPr/>
          </p:nvSpPr>
          <p:spPr bwMode="auto">
            <a:xfrm flipH="1">
              <a:off x="3928" y="3096"/>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31757" name="AutoShape 30"/>
            <p:cNvSpPr>
              <a:spLocks noChangeArrowheads="1"/>
            </p:cNvSpPr>
            <p:nvPr/>
          </p:nvSpPr>
          <p:spPr bwMode="auto">
            <a:xfrm flipH="1">
              <a:off x="3760" y="3000"/>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grpSp>
      <p:sp>
        <p:nvSpPr>
          <p:cNvPr id="51232" name="AutoShape 32"/>
          <p:cNvSpPr>
            <a:spLocks noChangeArrowheads="1"/>
          </p:cNvSpPr>
          <p:nvPr/>
        </p:nvSpPr>
        <p:spPr bwMode="auto">
          <a:xfrm>
            <a:off x="6210300" y="5422900"/>
            <a:ext cx="2933700" cy="1231900"/>
          </a:xfrm>
          <a:prstGeom prst="cloudCallout">
            <a:avLst>
              <a:gd name="adj1" fmla="val -56602"/>
              <a:gd name="adj2" fmla="val -63662"/>
            </a:avLst>
          </a:prstGeom>
          <a:solidFill>
            <a:schemeClr val="bg1"/>
          </a:solidFill>
          <a:ln w="9525">
            <a:solidFill>
              <a:schemeClr val="accent2"/>
            </a:solidFill>
            <a:round/>
            <a:headEnd/>
            <a:tailEnd/>
          </a:ln>
        </p:spPr>
        <p:txBody>
          <a:bodyPr/>
          <a:lstStyle/>
          <a:p>
            <a:pPr algn="ctr"/>
            <a:r>
              <a:rPr lang="en-US" sz="1400" b="1">
                <a:latin typeface="Verdana" pitchFamily="34" charset="0"/>
              </a:rPr>
              <a:t>I see a vertical bar of contrast moving left to right!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24827 -0.00185 L 0.20173 -0.00185 " pathEditMode="relative" rAng="0" ptsTypes="AA">
                                      <p:cBhvr>
                                        <p:cTn id="6" dur="2000" fill="hold"/>
                                        <p:tgtEl>
                                          <p:spTgt spid="51208"/>
                                        </p:tgtEl>
                                        <p:attrNameLst>
                                          <p:attrName>ppt_x</p:attrName>
                                          <p:attrName>ppt_y</p:attrName>
                                        </p:attrNameLst>
                                      </p:cBhvr>
                                      <p:rCtr x="2250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3" presetClass="path" presetSubtype="0" accel="50000" decel="50000" fill="hold" nodeType="clickEffect">
                                  <p:stCondLst>
                                    <p:cond delay="0"/>
                                  </p:stCondLst>
                                  <p:childTnLst>
                                    <p:animMotion origin="layout" path="M 0.20174 -0.00185 L 0.28507 -0.00185 " pathEditMode="relative" rAng="0" ptsTypes="AA">
                                      <p:cBhvr>
                                        <p:cTn id="15" dur="2000" fill="hold"/>
                                        <p:tgtEl>
                                          <p:spTgt spid="51208"/>
                                        </p:tgtEl>
                                        <p:attrNameLst>
                                          <p:attrName>ppt_x</p:attrName>
                                          <p:attrName>ppt_y</p:attrName>
                                        </p:attrNameLst>
                                      </p:cBhvr>
                                      <p:rCtr x="4200" y="0"/>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3" presetClass="path" presetSubtype="0" accel="50000" decel="50000" fill="hold" nodeType="clickEffect">
                                  <p:stCondLst>
                                    <p:cond delay="0"/>
                                  </p:stCondLst>
                                  <p:childTnLst>
                                    <p:animMotion origin="layout" path="M 0.28507 -0.00185 L 0.42257 -0.00324 " pathEditMode="relative" rAng="0" ptsTypes="AA">
                                      <p:cBhvr>
                                        <p:cTn id="24" dur="2000" fill="hold"/>
                                        <p:tgtEl>
                                          <p:spTgt spid="51208"/>
                                        </p:tgtEl>
                                        <p:attrNameLst>
                                          <p:attrName>ppt_x</p:attrName>
                                          <p:attrName>ppt_y</p:attrName>
                                        </p:attrNameLst>
                                      </p:cBhvr>
                                      <p:rCtr x="6900" y="-100"/>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35" presetClass="emph" presetSubtype="0" repeatCount="indefinite" fill="hold" nodeType="withEffect">
                                  <p:stCondLst>
                                    <p:cond delay="0"/>
                                  </p:stCondLst>
                                  <p:childTnLst>
                                    <p:anim calcmode="discrete" valueType="str">
                                      <p:cBhvr>
                                        <p:cTn id="35"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1232"/>
                                        </p:tgtEl>
                                        <p:attrNameLst>
                                          <p:attrName>style.visibility</p:attrName>
                                        </p:attrNameLst>
                                      </p:cBhvr>
                                      <p:to>
                                        <p:strVal val="visible"/>
                                      </p:to>
                                    </p:set>
                                    <p:animEffect transition="in" filter="dissolve">
                                      <p:cBhvr>
                                        <p:cTn id="40" dur="500"/>
                                        <p:tgtEl>
                                          <p:spTgt spid="51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cap="all" dirty="0">
                <a:latin typeface="Calibri" pitchFamily="34" charset="0"/>
                <a:cs typeface="Calibri" pitchFamily="34" charset="0"/>
              </a:rPr>
              <a:t>Visual Pathways from Retina to CNS</a:t>
            </a:r>
            <a:r>
              <a:rPr lang="en-US" sz="2800" dirty="0">
                <a:latin typeface="Calibri" pitchFamily="34" charset="0"/>
                <a:cs typeface="Calibri" pitchFamily="34" charset="0"/>
              </a:rPr>
              <a:t/>
            </a:r>
            <a:br>
              <a:rPr lang="en-US" sz="2800" dirty="0">
                <a:latin typeface="Calibri" pitchFamily="34" charset="0"/>
                <a:cs typeface="Calibri" pitchFamily="34" charset="0"/>
              </a:rPr>
            </a:br>
            <a:endParaRPr lang="en-US" sz="2800" dirty="0">
              <a:latin typeface="Calibri" pitchFamily="34" charset="0"/>
              <a:cs typeface="Calibri" pitchFamily="34" charset="0"/>
            </a:endParaRPr>
          </a:p>
        </p:txBody>
      </p:sp>
      <p:sp>
        <p:nvSpPr>
          <p:cNvPr id="4099" name="Content Placeholder 2"/>
          <p:cNvSpPr>
            <a:spLocks noGrp="1"/>
          </p:cNvSpPr>
          <p:nvPr>
            <p:ph idx="1"/>
          </p:nvPr>
        </p:nvSpPr>
        <p:spPr>
          <a:xfrm>
            <a:off x="733425" y="1789113"/>
            <a:ext cx="7772400" cy="4114800"/>
          </a:xfrm>
        </p:spPr>
        <p:txBody>
          <a:bodyPr/>
          <a:lstStyle/>
          <a:p>
            <a:r>
              <a:rPr lang="en-US" sz="2000" smtClean="0">
                <a:latin typeface="Calibri" pitchFamily="34" charset="0"/>
                <a:ea typeface="Calibri" pitchFamily="34" charset="0"/>
                <a:cs typeface="Calibri" pitchFamily="34" charset="0"/>
              </a:rPr>
              <a:t>Know the basic organization of visual system pathways, from retina to primary visual cortex and then continuing to other visual/cortical areas for processing of color, movement, and complex shapes (e.g., human faces).</a:t>
            </a:r>
          </a:p>
          <a:p>
            <a:r>
              <a:rPr lang="en-US" sz="2000" smtClean="0">
                <a:latin typeface="Calibri" pitchFamily="34" charset="0"/>
                <a:ea typeface="Calibri" pitchFamily="34" charset="0"/>
                <a:cs typeface="Calibri" pitchFamily="34" charset="0"/>
              </a:rPr>
              <a:t>Know the function of midbrain and hypothalamic pathways.</a:t>
            </a:r>
          </a:p>
          <a:p>
            <a:r>
              <a:rPr lang="en-US" sz="2000" smtClean="0">
                <a:latin typeface="Calibri" pitchFamily="34" charset="0"/>
                <a:ea typeface="Calibri" pitchFamily="34" charset="0"/>
                <a:cs typeface="Calibri" pitchFamily="34" charset="0"/>
              </a:rPr>
              <a:t>Know the differences in visual system organization between animals with eyes on the sides of the head (monocular depth perception) vs. front of the face (binocular depth perception).</a:t>
            </a:r>
          </a:p>
          <a:p>
            <a:r>
              <a:rPr lang="en-US" sz="2000" smtClean="0">
                <a:latin typeface="Calibri" pitchFamily="34" charset="0"/>
                <a:ea typeface="Calibri" pitchFamily="34" charset="0"/>
                <a:cs typeface="Calibri" pitchFamily="34" charset="0"/>
              </a:rPr>
              <a:t>Why do only the nasal retinas cross in humans? In other words, what would we see if these pathways did NOT cross? How does this relate to retinal disparity and depth/space perception?</a:t>
            </a:r>
          </a:p>
          <a:p>
            <a:endParaRPr lang="en-US" sz="200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vision1"/>
          <p:cNvPicPr>
            <a:picLocks noChangeAspect="1" noChangeArrowheads="1"/>
          </p:cNvPicPr>
          <p:nvPr/>
        </p:nvPicPr>
        <p:blipFill>
          <a:blip r:embed="rId3">
            <a:extLst>
              <a:ext uri="{28A0092B-C50C-407E-A947-70E740481C1C}">
                <a14:useLocalDpi xmlns:a14="http://schemas.microsoft.com/office/drawing/2010/main" val="0"/>
              </a:ext>
            </a:extLst>
          </a:blip>
          <a:srcRect t="50256"/>
          <a:stretch>
            <a:fillRect/>
          </a:stretch>
        </p:blipFill>
        <p:spPr bwMode="auto">
          <a:xfrm>
            <a:off x="427038" y="2895600"/>
            <a:ext cx="82899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3594100" y="2425700"/>
            <a:ext cx="185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b="1">
                <a:latin typeface="Arial" charset="0"/>
              </a:rPr>
              <a:t>Delay lines. . .</a:t>
            </a:r>
          </a:p>
        </p:txBody>
      </p:sp>
      <p:grpSp>
        <p:nvGrpSpPr>
          <p:cNvPr id="2" name="Group 5"/>
          <p:cNvGrpSpPr>
            <a:grpSpLocks/>
          </p:cNvGrpSpPr>
          <p:nvPr/>
        </p:nvGrpSpPr>
        <p:grpSpPr bwMode="auto">
          <a:xfrm>
            <a:off x="1346200" y="3276600"/>
            <a:ext cx="2057400" cy="1181100"/>
            <a:chOff x="848" y="2064"/>
            <a:chExt cx="1296" cy="744"/>
          </a:xfrm>
        </p:grpSpPr>
        <p:sp>
          <p:nvSpPr>
            <p:cNvPr id="32793" name="Line 6"/>
            <p:cNvSpPr>
              <a:spLocks noChangeShapeType="1"/>
            </p:cNvSpPr>
            <p:nvPr/>
          </p:nvSpPr>
          <p:spPr bwMode="auto">
            <a:xfrm flipV="1">
              <a:off x="848" y="2064"/>
              <a:ext cx="496" cy="7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7"/>
            <p:cNvSpPr>
              <a:spLocks noChangeShapeType="1"/>
            </p:cNvSpPr>
            <p:nvPr/>
          </p:nvSpPr>
          <p:spPr bwMode="auto">
            <a:xfrm flipH="1">
              <a:off x="1336" y="2080"/>
              <a:ext cx="80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8"/>
          <p:cNvGrpSpPr>
            <a:grpSpLocks/>
          </p:cNvGrpSpPr>
          <p:nvPr/>
        </p:nvGrpSpPr>
        <p:grpSpPr bwMode="auto">
          <a:xfrm>
            <a:off x="2044700" y="3302000"/>
            <a:ext cx="3441700" cy="1206500"/>
            <a:chOff x="1288" y="2080"/>
            <a:chExt cx="2168" cy="760"/>
          </a:xfrm>
        </p:grpSpPr>
        <p:grpSp>
          <p:nvGrpSpPr>
            <p:cNvPr id="32789" name="Group 9"/>
            <p:cNvGrpSpPr>
              <a:grpSpLocks/>
            </p:cNvGrpSpPr>
            <p:nvPr/>
          </p:nvGrpSpPr>
          <p:grpSpPr bwMode="auto">
            <a:xfrm>
              <a:off x="1288" y="2224"/>
              <a:ext cx="1704" cy="616"/>
              <a:chOff x="1288" y="2224"/>
              <a:chExt cx="1704" cy="616"/>
            </a:xfrm>
          </p:grpSpPr>
          <p:sp>
            <p:nvSpPr>
              <p:cNvPr id="32791" name="Line 10"/>
              <p:cNvSpPr>
                <a:spLocks noChangeShapeType="1"/>
              </p:cNvSpPr>
              <p:nvPr/>
            </p:nvSpPr>
            <p:spPr bwMode="auto">
              <a:xfrm flipV="1">
                <a:off x="1288" y="2224"/>
                <a:ext cx="416" cy="6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Line 11"/>
              <p:cNvSpPr>
                <a:spLocks noChangeShapeType="1"/>
              </p:cNvSpPr>
              <p:nvPr/>
            </p:nvSpPr>
            <p:spPr bwMode="auto">
              <a:xfrm flipH="1">
                <a:off x="1704" y="2224"/>
                <a:ext cx="128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90" name="Line 12"/>
            <p:cNvSpPr>
              <a:spLocks noChangeShapeType="1"/>
            </p:cNvSpPr>
            <p:nvPr/>
          </p:nvSpPr>
          <p:spPr bwMode="auto">
            <a:xfrm flipH="1">
              <a:off x="2128" y="2080"/>
              <a:ext cx="13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0909" name="Picture 13" descr="vision1"/>
          <p:cNvPicPr>
            <a:picLocks noChangeAspect="1" noChangeArrowheads="1"/>
          </p:cNvPicPr>
          <p:nvPr/>
        </p:nvPicPr>
        <p:blipFill>
          <a:blip r:embed="rId3">
            <a:extLst>
              <a:ext uri="{28A0092B-C50C-407E-A947-70E740481C1C}">
                <a14:useLocalDpi xmlns:a14="http://schemas.microsoft.com/office/drawing/2010/main" val="0"/>
              </a:ext>
            </a:extLst>
          </a:blip>
          <a:srcRect l="5539" t="68588" r="88943" b="10541"/>
          <a:stretch>
            <a:fillRect/>
          </a:stretch>
        </p:blipFill>
        <p:spPr bwMode="auto">
          <a:xfrm>
            <a:off x="-944563" y="4144963"/>
            <a:ext cx="469900" cy="14636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14"/>
          <p:cNvGrpSpPr>
            <a:grpSpLocks/>
          </p:cNvGrpSpPr>
          <p:nvPr/>
        </p:nvGrpSpPr>
        <p:grpSpPr bwMode="auto">
          <a:xfrm>
            <a:off x="3429000" y="3302000"/>
            <a:ext cx="3848100" cy="1104900"/>
            <a:chOff x="2160" y="2080"/>
            <a:chExt cx="2424" cy="696"/>
          </a:xfrm>
        </p:grpSpPr>
        <p:sp>
          <p:nvSpPr>
            <p:cNvPr id="32782" name="Line 15"/>
            <p:cNvSpPr>
              <a:spLocks noChangeShapeType="1"/>
            </p:cNvSpPr>
            <p:nvPr/>
          </p:nvSpPr>
          <p:spPr bwMode="auto">
            <a:xfrm flipV="1">
              <a:off x="2160" y="2360"/>
              <a:ext cx="294" cy="4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3" name="Line 16"/>
            <p:cNvSpPr>
              <a:spLocks noChangeShapeType="1"/>
            </p:cNvSpPr>
            <p:nvPr/>
          </p:nvSpPr>
          <p:spPr bwMode="auto">
            <a:xfrm flipH="1">
              <a:off x="2456" y="2368"/>
              <a:ext cx="64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Line 17"/>
            <p:cNvSpPr>
              <a:spLocks noChangeShapeType="1"/>
            </p:cNvSpPr>
            <p:nvPr/>
          </p:nvSpPr>
          <p:spPr bwMode="auto">
            <a:xfrm flipV="1">
              <a:off x="3088" y="2368"/>
              <a:ext cx="0" cy="36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18"/>
            <p:cNvSpPr>
              <a:spLocks noChangeShapeType="1"/>
            </p:cNvSpPr>
            <p:nvPr/>
          </p:nvSpPr>
          <p:spPr bwMode="auto">
            <a:xfrm flipV="1">
              <a:off x="4048" y="2216"/>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19"/>
            <p:cNvSpPr>
              <a:spLocks noChangeShapeType="1"/>
            </p:cNvSpPr>
            <p:nvPr/>
          </p:nvSpPr>
          <p:spPr bwMode="auto">
            <a:xfrm flipH="1">
              <a:off x="2968" y="2224"/>
              <a:ext cx="108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20"/>
            <p:cNvSpPr>
              <a:spLocks noChangeShapeType="1"/>
            </p:cNvSpPr>
            <p:nvPr/>
          </p:nvSpPr>
          <p:spPr bwMode="auto">
            <a:xfrm flipV="1">
              <a:off x="4584" y="2088"/>
              <a:ext cx="0" cy="5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Line 21"/>
            <p:cNvSpPr>
              <a:spLocks noChangeShapeType="1"/>
            </p:cNvSpPr>
            <p:nvPr/>
          </p:nvSpPr>
          <p:spPr bwMode="auto">
            <a:xfrm flipH="1">
              <a:off x="3440" y="2080"/>
              <a:ext cx="1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2"/>
          <p:cNvGrpSpPr>
            <a:grpSpLocks/>
          </p:cNvGrpSpPr>
          <p:nvPr/>
        </p:nvGrpSpPr>
        <p:grpSpPr bwMode="auto">
          <a:xfrm>
            <a:off x="5473700" y="4762500"/>
            <a:ext cx="1016000" cy="469900"/>
            <a:chOff x="3448" y="3000"/>
            <a:chExt cx="640" cy="296"/>
          </a:xfrm>
        </p:grpSpPr>
        <p:sp>
          <p:nvSpPr>
            <p:cNvPr id="32779" name="AutoShape 23"/>
            <p:cNvSpPr>
              <a:spLocks noChangeArrowheads="1"/>
            </p:cNvSpPr>
            <p:nvPr/>
          </p:nvSpPr>
          <p:spPr bwMode="auto">
            <a:xfrm>
              <a:off x="3448" y="3128"/>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32780" name="AutoShape 24"/>
            <p:cNvSpPr>
              <a:spLocks noChangeArrowheads="1"/>
            </p:cNvSpPr>
            <p:nvPr/>
          </p:nvSpPr>
          <p:spPr bwMode="auto">
            <a:xfrm flipH="1">
              <a:off x="3928" y="3096"/>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32781" name="AutoShape 25"/>
            <p:cNvSpPr>
              <a:spLocks noChangeArrowheads="1"/>
            </p:cNvSpPr>
            <p:nvPr/>
          </p:nvSpPr>
          <p:spPr bwMode="auto">
            <a:xfrm flipH="1">
              <a:off x="3760" y="3000"/>
              <a:ext cx="160" cy="168"/>
            </a:xfrm>
            <a:prstGeom prst="lightningBolt">
              <a:avLst/>
            </a:prstGeom>
            <a:solidFill>
              <a:srgbClr val="FFFF00"/>
            </a:solidFill>
            <a:ln w="9525">
              <a:solidFill>
                <a:schemeClr val="tx1"/>
              </a:solidFill>
              <a:miter lim="800000"/>
              <a:headEnd/>
              <a:tailEnd/>
            </a:ln>
          </p:spPr>
          <p:txBody>
            <a:bodyPr wrap="none" anchor="ctr"/>
            <a:lstStyle/>
            <a:p>
              <a:endParaRPr lang="en-US"/>
            </a:p>
          </p:txBody>
        </p:sp>
      </p:grpSp>
      <p:sp>
        <p:nvSpPr>
          <p:cNvPr id="80922" name="AutoShape 26"/>
          <p:cNvSpPr>
            <a:spLocks noChangeArrowheads="1"/>
          </p:cNvSpPr>
          <p:nvPr/>
        </p:nvSpPr>
        <p:spPr bwMode="auto">
          <a:xfrm>
            <a:off x="6210300" y="5422900"/>
            <a:ext cx="2933700" cy="1231900"/>
          </a:xfrm>
          <a:prstGeom prst="cloudCallout">
            <a:avLst>
              <a:gd name="adj1" fmla="val -56602"/>
              <a:gd name="adj2" fmla="val -63662"/>
            </a:avLst>
          </a:prstGeom>
          <a:solidFill>
            <a:schemeClr val="bg1"/>
          </a:solidFill>
          <a:ln w="9525">
            <a:solidFill>
              <a:schemeClr val="accent2"/>
            </a:solidFill>
            <a:round/>
            <a:headEnd/>
            <a:tailEnd/>
          </a:ln>
        </p:spPr>
        <p:txBody>
          <a:bodyPr/>
          <a:lstStyle/>
          <a:p>
            <a:pPr algn="ctr"/>
            <a:r>
              <a:rPr lang="en-US" sz="1400" b="1">
                <a:latin typeface="Verdana" pitchFamily="34" charset="0"/>
              </a:rPr>
              <a:t>I see a vertical bar of contrast moving left to right!</a:t>
            </a:r>
          </a:p>
        </p:txBody>
      </p:sp>
      <p:sp>
        <p:nvSpPr>
          <p:cNvPr id="28" name="Rectangle 5"/>
          <p:cNvSpPr>
            <a:spLocks noChangeArrowheads="1"/>
          </p:cNvSpPr>
          <p:nvPr/>
        </p:nvSpPr>
        <p:spPr bwMode="auto">
          <a:xfrm>
            <a:off x="0" y="9715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dirty="0" smtClean="0">
                <a:solidFill>
                  <a:schemeClr val="tx2"/>
                </a:solidFill>
                <a:latin typeface="Arial" charset="0"/>
              </a:rPr>
              <a:t>Many:1 patterns of </a:t>
            </a:r>
            <a:r>
              <a:rPr lang="en-US" sz="3200" dirty="0">
                <a:solidFill>
                  <a:schemeClr val="tx2"/>
                </a:solidFill>
                <a:latin typeface="Arial" charset="0"/>
              </a:rPr>
              <a:t>connections can be used to make a ‘moving bar’ detecting cell</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24827 -0.00185 L 0.20173 -0.00185 " pathEditMode="relative" rAng="0" ptsTypes="AA">
                                      <p:cBhvr>
                                        <p:cTn id="6" dur="2000" fill="hold"/>
                                        <p:tgtEl>
                                          <p:spTgt spid="80909"/>
                                        </p:tgtEl>
                                        <p:attrNameLst>
                                          <p:attrName>ppt_x</p:attrName>
                                          <p:attrName>ppt_y</p:attrName>
                                        </p:attrNameLst>
                                      </p:cBhvr>
                                      <p:rCtr x="22500" y="0"/>
                                    </p:animMotion>
                                  </p:childTnLst>
                                </p:cTn>
                              </p:par>
                            </p:childTnLst>
                          </p:cTn>
                        </p:par>
                        <p:par>
                          <p:cTn id="7" fill="hold" nodeType="afterGroup">
                            <p:stCondLst>
                              <p:cond delay="200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63" presetClass="path" presetSubtype="0" accel="50000" decel="50000" fill="hold" nodeType="withEffect">
                                  <p:stCondLst>
                                    <p:cond delay="0"/>
                                  </p:stCondLst>
                                  <p:childTnLst>
                                    <p:animMotion origin="layout" path="M 0.20174 -0.00185 L 0.28507 -0.00185 " pathEditMode="relative" rAng="0" ptsTypes="AA">
                                      <p:cBhvr>
                                        <p:cTn id="12" dur="2000" fill="hold"/>
                                        <p:tgtEl>
                                          <p:spTgt spid="80909"/>
                                        </p:tgtEl>
                                        <p:attrNameLst>
                                          <p:attrName>ppt_x</p:attrName>
                                          <p:attrName>ppt_y</p:attrName>
                                        </p:attrNameLst>
                                      </p:cBhvr>
                                      <p:rCtr x="4200" y="0"/>
                                    </p:animMotion>
                                  </p:childTnLst>
                                </p:cTn>
                              </p:par>
                            </p:childTnLst>
                          </p:cTn>
                        </p:par>
                        <p:par>
                          <p:cTn id="13" fill="hold" nodeType="afterGroup">
                            <p:stCondLst>
                              <p:cond delay="40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63" presetClass="path" presetSubtype="0" accel="50000" decel="50000" fill="hold" nodeType="withEffect">
                                  <p:stCondLst>
                                    <p:cond delay="0"/>
                                  </p:stCondLst>
                                  <p:childTnLst>
                                    <p:animMotion origin="layout" path="M 0.28507 -0.00185 L 0.42257 -0.00324 " pathEditMode="relative" rAng="0" ptsTypes="AA">
                                      <p:cBhvr>
                                        <p:cTn id="18" dur="2000" fill="hold"/>
                                        <p:tgtEl>
                                          <p:spTgt spid="80909"/>
                                        </p:tgtEl>
                                        <p:attrNameLst>
                                          <p:attrName>ppt_x</p:attrName>
                                          <p:attrName>ppt_y</p:attrName>
                                        </p:attrNameLst>
                                      </p:cBhvr>
                                      <p:rCtr x="6900" y="-100"/>
                                    </p:animMotion>
                                  </p:childTnLst>
                                </p:cTn>
                              </p:par>
                            </p:childTnLst>
                          </p:cTn>
                        </p:par>
                        <p:par>
                          <p:cTn id="19" fill="hold" nodeType="afterGroup">
                            <p:stCondLst>
                              <p:cond delay="60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nodeType="afterGroup">
                            <p:stCondLst>
                              <p:cond delay="650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35" presetClass="emph" presetSubtype="0" repeatCount="indefinite" fill="hold" nodeType="withEffect">
                                  <p:stCondLst>
                                    <p:cond delay="0"/>
                                  </p:stCondLst>
                                  <p:childTnLst>
                                    <p:anim calcmode="discrete" valueType="str">
                                      <p:cBhvr>
                                        <p:cTn id="27" dur="1000" fill="hold"/>
                                        <p:tgtEl>
                                          <p:spTgt spid="6"/>
                                        </p:tgtEl>
                                        <p:attrNameLst>
                                          <p:attrName>style.visibility</p:attrName>
                                        </p:attrNameLst>
                                      </p:cBhvr>
                                      <p:tavLst>
                                        <p:tav tm="0">
                                          <p:val>
                                            <p:strVal val="hidden"/>
                                          </p:val>
                                        </p:tav>
                                        <p:tav tm="50000">
                                          <p:val>
                                            <p:strVal val="visible"/>
                                          </p:val>
                                        </p:tav>
                                      </p:tavLst>
                                    </p:anim>
                                  </p:childTnLst>
                                </p:cTn>
                              </p:par>
                            </p:childTnLst>
                          </p:cTn>
                        </p:par>
                        <p:par>
                          <p:cTn id="28" fill="hold" nodeType="afterGroup">
                            <p:stCondLst>
                              <p:cond delay="7500"/>
                            </p:stCondLst>
                            <p:childTnLst>
                              <p:par>
                                <p:cTn id="29" presetID="9" presetClass="entr" presetSubtype="0" fill="hold" grpId="0" nodeType="afterEffect">
                                  <p:stCondLst>
                                    <p:cond delay="0"/>
                                  </p:stCondLst>
                                  <p:childTnLst>
                                    <p:set>
                                      <p:cBhvr>
                                        <p:cTn id="30" dur="1" fill="hold">
                                          <p:stCondLst>
                                            <p:cond delay="0"/>
                                          </p:stCondLst>
                                        </p:cTn>
                                        <p:tgtEl>
                                          <p:spTgt spid="80922"/>
                                        </p:tgtEl>
                                        <p:attrNameLst>
                                          <p:attrName>style.visibility</p:attrName>
                                        </p:attrNameLst>
                                      </p:cBhvr>
                                      <p:to>
                                        <p:strVal val="visible"/>
                                      </p:to>
                                    </p:set>
                                    <p:animEffect transition="in" filter="dissolve">
                                      <p:cBhvr>
                                        <p:cTn id="31" dur="500"/>
                                        <p:tgtEl>
                                          <p:spTgt spid="80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descr="vision1"/>
          <p:cNvPicPr>
            <a:picLocks noChangeAspect="1" noChangeArrowheads="1"/>
          </p:cNvPicPr>
          <p:nvPr/>
        </p:nvPicPr>
        <p:blipFill>
          <a:blip r:embed="rId3">
            <a:extLst>
              <a:ext uri="{28A0092B-C50C-407E-A947-70E740481C1C}">
                <a14:useLocalDpi xmlns:a14="http://schemas.microsoft.com/office/drawing/2010/main" val="0"/>
              </a:ext>
            </a:extLst>
          </a:blip>
          <a:srcRect t="50256"/>
          <a:stretch>
            <a:fillRect/>
          </a:stretch>
        </p:blipFill>
        <p:spPr bwMode="auto">
          <a:xfrm>
            <a:off x="427038" y="2895600"/>
            <a:ext cx="8289925"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ChangeArrowheads="1"/>
          </p:cNvSpPr>
          <p:nvPr/>
        </p:nvSpPr>
        <p:spPr bwMode="auto">
          <a:xfrm>
            <a:off x="0" y="9715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a:solidFill>
                  <a:schemeClr val="tx2"/>
                </a:solidFill>
                <a:latin typeface="Arial" charset="0"/>
              </a:rPr>
              <a:t>What happens if the bar is moving too fast?</a:t>
            </a:r>
          </a:p>
        </p:txBody>
      </p:sp>
      <p:sp>
        <p:nvSpPr>
          <p:cNvPr id="33796" name="Text Box 4"/>
          <p:cNvSpPr txBox="1">
            <a:spLocks noChangeArrowheads="1"/>
          </p:cNvSpPr>
          <p:nvPr/>
        </p:nvSpPr>
        <p:spPr bwMode="auto">
          <a:xfrm>
            <a:off x="3594100" y="2425700"/>
            <a:ext cx="185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b="1">
                <a:latin typeface="Arial" charset="0"/>
              </a:rPr>
              <a:t>Delay lines. . .</a:t>
            </a:r>
          </a:p>
        </p:txBody>
      </p:sp>
      <p:pic>
        <p:nvPicPr>
          <p:cNvPr id="137229" name="Picture 13" descr="vision1"/>
          <p:cNvPicPr>
            <a:picLocks noChangeAspect="1" noChangeArrowheads="1"/>
          </p:cNvPicPr>
          <p:nvPr/>
        </p:nvPicPr>
        <p:blipFill>
          <a:blip r:embed="rId3">
            <a:extLst>
              <a:ext uri="{28A0092B-C50C-407E-A947-70E740481C1C}">
                <a14:useLocalDpi xmlns:a14="http://schemas.microsoft.com/office/drawing/2010/main" val="0"/>
              </a:ext>
            </a:extLst>
          </a:blip>
          <a:srcRect l="5539" t="68588" r="88943" b="10541"/>
          <a:stretch>
            <a:fillRect/>
          </a:stretch>
        </p:blipFill>
        <p:spPr bwMode="auto">
          <a:xfrm>
            <a:off x="-944563" y="4144963"/>
            <a:ext cx="469900" cy="14636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9"/>
          <p:cNvGrpSpPr>
            <a:grpSpLocks/>
          </p:cNvGrpSpPr>
          <p:nvPr/>
        </p:nvGrpSpPr>
        <p:grpSpPr bwMode="auto">
          <a:xfrm>
            <a:off x="3429000" y="3746500"/>
            <a:ext cx="1485900" cy="660400"/>
            <a:chOff x="2160" y="2360"/>
            <a:chExt cx="936" cy="416"/>
          </a:xfrm>
        </p:grpSpPr>
        <p:sp>
          <p:nvSpPr>
            <p:cNvPr id="33811" name="Line 15"/>
            <p:cNvSpPr>
              <a:spLocks noChangeShapeType="1"/>
            </p:cNvSpPr>
            <p:nvPr/>
          </p:nvSpPr>
          <p:spPr bwMode="auto">
            <a:xfrm flipV="1">
              <a:off x="2160" y="2360"/>
              <a:ext cx="294" cy="4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2" name="Line 16"/>
            <p:cNvSpPr>
              <a:spLocks noChangeShapeType="1"/>
            </p:cNvSpPr>
            <p:nvPr/>
          </p:nvSpPr>
          <p:spPr bwMode="auto">
            <a:xfrm flipH="1">
              <a:off x="2456" y="2368"/>
              <a:ext cx="64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3" name="Line 17"/>
            <p:cNvSpPr>
              <a:spLocks noChangeShapeType="1"/>
            </p:cNvSpPr>
            <p:nvPr/>
          </p:nvSpPr>
          <p:spPr bwMode="auto">
            <a:xfrm flipV="1">
              <a:off x="3088" y="2368"/>
              <a:ext cx="0" cy="36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8"/>
          <p:cNvGrpSpPr>
            <a:grpSpLocks/>
          </p:cNvGrpSpPr>
          <p:nvPr/>
        </p:nvGrpSpPr>
        <p:grpSpPr bwMode="auto">
          <a:xfrm>
            <a:off x="2044700" y="3517900"/>
            <a:ext cx="4381500" cy="990600"/>
            <a:chOff x="1288" y="2216"/>
            <a:chExt cx="2760" cy="624"/>
          </a:xfrm>
        </p:grpSpPr>
        <p:sp>
          <p:nvSpPr>
            <p:cNvPr id="33807" name="Line 10"/>
            <p:cNvSpPr>
              <a:spLocks noChangeShapeType="1"/>
            </p:cNvSpPr>
            <p:nvPr/>
          </p:nvSpPr>
          <p:spPr bwMode="auto">
            <a:xfrm flipV="1">
              <a:off x="1288" y="2224"/>
              <a:ext cx="416" cy="6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1"/>
            <p:cNvSpPr>
              <a:spLocks noChangeShapeType="1"/>
            </p:cNvSpPr>
            <p:nvPr/>
          </p:nvSpPr>
          <p:spPr bwMode="auto">
            <a:xfrm flipH="1">
              <a:off x="1704" y="2224"/>
              <a:ext cx="128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18"/>
            <p:cNvSpPr>
              <a:spLocks noChangeShapeType="1"/>
            </p:cNvSpPr>
            <p:nvPr/>
          </p:nvSpPr>
          <p:spPr bwMode="auto">
            <a:xfrm flipV="1">
              <a:off x="4048" y="2216"/>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Line 19"/>
            <p:cNvSpPr>
              <a:spLocks noChangeShapeType="1"/>
            </p:cNvSpPr>
            <p:nvPr/>
          </p:nvSpPr>
          <p:spPr bwMode="auto">
            <a:xfrm flipH="1">
              <a:off x="2968" y="2224"/>
              <a:ext cx="108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27"/>
          <p:cNvGrpSpPr>
            <a:grpSpLocks/>
          </p:cNvGrpSpPr>
          <p:nvPr/>
        </p:nvGrpSpPr>
        <p:grpSpPr bwMode="auto">
          <a:xfrm>
            <a:off x="1346200" y="3276600"/>
            <a:ext cx="5930900" cy="1181100"/>
            <a:chOff x="848" y="2064"/>
            <a:chExt cx="3736" cy="744"/>
          </a:xfrm>
        </p:grpSpPr>
        <p:sp>
          <p:nvSpPr>
            <p:cNvPr id="33802" name="Line 6"/>
            <p:cNvSpPr>
              <a:spLocks noChangeShapeType="1"/>
            </p:cNvSpPr>
            <p:nvPr/>
          </p:nvSpPr>
          <p:spPr bwMode="auto">
            <a:xfrm flipV="1">
              <a:off x="848" y="2064"/>
              <a:ext cx="496" cy="7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3" name="Line 7"/>
            <p:cNvSpPr>
              <a:spLocks noChangeShapeType="1"/>
            </p:cNvSpPr>
            <p:nvPr/>
          </p:nvSpPr>
          <p:spPr bwMode="auto">
            <a:xfrm flipH="1">
              <a:off x="1336" y="2080"/>
              <a:ext cx="80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Line 12"/>
            <p:cNvSpPr>
              <a:spLocks noChangeShapeType="1"/>
            </p:cNvSpPr>
            <p:nvPr/>
          </p:nvSpPr>
          <p:spPr bwMode="auto">
            <a:xfrm flipH="1">
              <a:off x="2128" y="2080"/>
              <a:ext cx="13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Line 20"/>
            <p:cNvSpPr>
              <a:spLocks noChangeShapeType="1"/>
            </p:cNvSpPr>
            <p:nvPr/>
          </p:nvSpPr>
          <p:spPr bwMode="auto">
            <a:xfrm flipV="1">
              <a:off x="4584" y="2088"/>
              <a:ext cx="0" cy="5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Line 21"/>
            <p:cNvSpPr>
              <a:spLocks noChangeShapeType="1"/>
            </p:cNvSpPr>
            <p:nvPr/>
          </p:nvSpPr>
          <p:spPr bwMode="auto">
            <a:xfrm flipH="1">
              <a:off x="3440" y="2080"/>
              <a:ext cx="1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7242" name="AutoShape 26"/>
          <p:cNvSpPr>
            <a:spLocks noChangeArrowheads="1"/>
          </p:cNvSpPr>
          <p:nvPr/>
        </p:nvSpPr>
        <p:spPr bwMode="auto">
          <a:xfrm>
            <a:off x="6210300" y="5422900"/>
            <a:ext cx="2933700" cy="1231900"/>
          </a:xfrm>
          <a:prstGeom prst="cloudCallout">
            <a:avLst>
              <a:gd name="adj1" fmla="val -56602"/>
              <a:gd name="adj2" fmla="val -63662"/>
            </a:avLst>
          </a:prstGeom>
          <a:solidFill>
            <a:schemeClr val="bg1"/>
          </a:solidFill>
          <a:ln w="9525">
            <a:solidFill>
              <a:schemeClr val="accent2"/>
            </a:solidFill>
            <a:round/>
            <a:headEnd/>
            <a:tailEnd/>
          </a:ln>
        </p:spPr>
        <p:txBody>
          <a:bodyPr/>
          <a:lstStyle/>
          <a:p>
            <a:pPr algn="ctr"/>
            <a:endParaRPr lang="en-US" sz="1800" b="1">
              <a:latin typeface="Verdana" pitchFamily="34" charset="0"/>
            </a:endParaRPr>
          </a:p>
          <a:p>
            <a:pPr algn="ctr"/>
            <a:r>
              <a:rPr lang="en-US" sz="1800" b="1">
                <a:latin typeface="Verdana" pitchFamily="34" charset="0"/>
              </a:rPr>
              <a:t>Wha!!??</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0776 -0.00555 L 0.5276 -0.00555 " pathEditMode="relative" rAng="0" ptsTypes="AA">
                                      <p:cBhvr>
                                        <p:cTn id="6" dur="500" fill="hold"/>
                                        <p:tgtEl>
                                          <p:spTgt spid="137229"/>
                                        </p:tgtEl>
                                        <p:attrNameLst>
                                          <p:attrName>ppt_x</p:attrName>
                                          <p:attrName>ppt_y</p:attrName>
                                        </p:attrNameLst>
                                      </p:cBhvr>
                                      <p:rCtr x="22500" y="0"/>
                                    </p:animMotion>
                                  </p:childTnLst>
                                  <p:subTnLst>
                                    <p:set>
                                      <p:cBhvr override="childStyle">
                                        <p:cTn dur="1" fill="hold" display="0" masterRel="sameClick" afterEffect="1">
                                          <p:stCondLst>
                                            <p:cond evt="end" delay="0">
                                              <p:tn val="5"/>
                                            </p:cond>
                                          </p:stCondLst>
                                        </p:cTn>
                                        <p:tgtEl>
                                          <p:spTgt spid="137229"/>
                                        </p:tgtEl>
                                        <p:attrNameLst>
                                          <p:attrName>style.visibility</p:attrName>
                                        </p:attrNameLst>
                                      </p:cBhvr>
                                      <p:to>
                                        <p:strVal val="hidden"/>
                                      </p:to>
                                    </p:set>
                                  </p:subTnLst>
                                </p:cTn>
                              </p:par>
                            </p:childTnLst>
                          </p:cTn>
                        </p:par>
                        <p:par>
                          <p:cTn id="7" fill="hold" nodeType="afterGroup">
                            <p:stCondLst>
                              <p:cond delay="500"/>
                            </p:stCondLst>
                            <p:childTnLst>
                              <p:par>
                                <p:cTn id="8" presetID="22" presetClass="entr" presetSubtype="8"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3000"/>
                                        <p:tgtEl>
                                          <p:spTgt spid="4"/>
                                        </p:tgtEl>
                                      </p:cBhvr>
                                    </p:animEffect>
                                  </p:childTnLst>
                                  <p:subTnLst>
                                    <p:set>
                                      <p:cBhvr override="childStyle">
                                        <p:cTn dur="1" fill="hold" display="0" masterRel="sameClick" afterEffect="1">
                                          <p:stCondLst>
                                            <p:cond evt="end" delay="0">
                                              <p:tn val="8"/>
                                            </p:cond>
                                          </p:stCondLst>
                                        </p:cTn>
                                        <p:tgtEl>
                                          <p:spTgt spid="4"/>
                                        </p:tgtEl>
                                        <p:attrNameLst>
                                          <p:attrName>style.visibility</p:attrName>
                                        </p:attrNameLst>
                                      </p:cBhvr>
                                      <p:to>
                                        <p:strVal val="hidden"/>
                                      </p:to>
                                    </p:set>
                                  </p:sub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subTnLst>
                                    <p:set>
                                      <p:cBhvr override="childStyle">
                                        <p:cTn dur="1" fill="hold" display="0" masterRel="sameClick" afterEffect="1">
                                          <p:stCondLst>
                                            <p:cond evt="end" delay="0">
                                              <p:tn val="11"/>
                                            </p:cond>
                                          </p:stCondLst>
                                        </p:cTn>
                                        <p:tgtEl>
                                          <p:spTgt spid="3"/>
                                        </p:tgtEl>
                                        <p:attrNameLst>
                                          <p:attrName>style.visibility</p:attrName>
                                        </p:attrNameLst>
                                      </p:cBhvr>
                                      <p:to>
                                        <p:strVal val="hidden"/>
                                      </p:to>
                                    </p:set>
                                  </p:sub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subTnLst>
                                    <p:set>
                                      <p:cBhvr override="childStyle">
                                        <p:cTn dur="1" fill="hold" display="0" masterRel="sameClick" afterEffect="1">
                                          <p:stCondLst>
                                            <p:cond evt="end" delay="0">
                                              <p:tn val="14"/>
                                            </p:cond>
                                          </p:stCondLst>
                                        </p:cTn>
                                        <p:tgtEl>
                                          <p:spTgt spid="2"/>
                                        </p:tgtEl>
                                        <p:attrNameLst>
                                          <p:attrName>style.visibility</p:attrName>
                                        </p:attrNameLst>
                                      </p:cBhvr>
                                      <p:to>
                                        <p:strVal val="hidden"/>
                                      </p:to>
                                    </p:set>
                                  </p:subTnLst>
                                </p:cTn>
                              </p:par>
                            </p:childTnLst>
                          </p:cTn>
                        </p:par>
                        <p:par>
                          <p:cTn id="17" fill="hold" nodeType="afterGroup">
                            <p:stCondLst>
                              <p:cond delay="3500"/>
                            </p:stCondLst>
                            <p:childTnLst>
                              <p:par>
                                <p:cTn id="18" presetID="9" presetClass="entr" presetSubtype="0" fill="hold" grpId="0" nodeType="afterEffect">
                                  <p:stCondLst>
                                    <p:cond delay="0"/>
                                  </p:stCondLst>
                                  <p:childTnLst>
                                    <p:set>
                                      <p:cBhvr>
                                        <p:cTn id="19" dur="1" fill="hold">
                                          <p:stCondLst>
                                            <p:cond delay="0"/>
                                          </p:stCondLst>
                                        </p:cTn>
                                        <p:tgtEl>
                                          <p:spTgt spid="137242"/>
                                        </p:tgtEl>
                                        <p:attrNameLst>
                                          <p:attrName>style.visibility</p:attrName>
                                        </p:attrNameLst>
                                      </p:cBhvr>
                                      <p:to>
                                        <p:strVal val="visible"/>
                                      </p:to>
                                    </p:set>
                                    <p:animEffect transition="in" filter="dissolve">
                                      <p:cBhvr>
                                        <p:cTn id="20" dur="500"/>
                                        <p:tgtEl>
                                          <p:spTgt spid="137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9"/>
          <p:cNvSpPr>
            <a:spLocks noChangeArrowheads="1"/>
          </p:cNvSpPr>
          <p:nvPr/>
        </p:nvSpPr>
        <p:spPr bwMode="auto">
          <a:xfrm>
            <a:off x="0" y="0"/>
            <a:ext cx="609600" cy="68580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4819" name="Oval 10"/>
          <p:cNvSpPr>
            <a:spLocks noChangeArrowheads="1"/>
          </p:cNvSpPr>
          <p:nvPr/>
        </p:nvSpPr>
        <p:spPr bwMode="auto">
          <a:xfrm>
            <a:off x="1182688" y="449263"/>
            <a:ext cx="4702175" cy="1974850"/>
          </a:xfrm>
          <a:prstGeom prst="ellipse">
            <a:avLst/>
          </a:prstGeom>
          <a:solidFill>
            <a:schemeClr val="bg1"/>
          </a:solidFill>
          <a:ln w="9525">
            <a:solidFill>
              <a:schemeClr val="tx1"/>
            </a:solidFill>
            <a:round/>
            <a:headEnd/>
            <a:tailEnd/>
          </a:ln>
        </p:spPr>
        <p:txBody>
          <a:bodyPr wrap="none" anchor="ctr"/>
          <a:lstStyle/>
          <a:p>
            <a:endParaRPr lang="en-US"/>
          </a:p>
        </p:txBody>
      </p:sp>
      <p:sp>
        <p:nvSpPr>
          <p:cNvPr id="34820" name="Oval 6"/>
          <p:cNvSpPr>
            <a:spLocks noChangeArrowheads="1"/>
          </p:cNvSpPr>
          <p:nvPr/>
        </p:nvSpPr>
        <p:spPr bwMode="auto">
          <a:xfrm>
            <a:off x="2630488" y="488950"/>
            <a:ext cx="1914525" cy="1914525"/>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123908" name="AutoShape 4"/>
          <p:cNvSpPr>
            <a:spLocks noChangeArrowheads="1"/>
          </p:cNvSpPr>
          <p:nvPr/>
        </p:nvSpPr>
        <p:spPr bwMode="auto">
          <a:xfrm>
            <a:off x="6527800" y="1473200"/>
            <a:ext cx="1219200" cy="1263650"/>
          </a:xfrm>
          <a:prstGeom prst="star5">
            <a:avLst/>
          </a:prstGeom>
          <a:solidFill>
            <a:srgbClr val="FFFF99"/>
          </a:solidFill>
          <a:ln w="9525">
            <a:solidFill>
              <a:schemeClr val="tx1"/>
            </a:solidFill>
            <a:miter lim="800000"/>
            <a:headEnd/>
            <a:tailEnd/>
          </a:ln>
          <a:effectLst/>
        </p:spPr>
        <p:txBody>
          <a:bodyPr wrap="none" anchor="ctr"/>
          <a:lstStyle/>
          <a:p>
            <a:pPr>
              <a:defRPr/>
            </a:pPr>
            <a:endParaRPr lang="en-US">
              <a:cs typeface="+mn-cs"/>
            </a:endParaRPr>
          </a:p>
        </p:txBody>
      </p:sp>
      <p:sp>
        <p:nvSpPr>
          <p:cNvPr id="123909" name="AutoShape 5"/>
          <p:cNvSpPr>
            <a:spLocks noChangeArrowheads="1"/>
          </p:cNvSpPr>
          <p:nvPr/>
        </p:nvSpPr>
        <p:spPr bwMode="auto">
          <a:xfrm flipV="1">
            <a:off x="3405188" y="1277938"/>
            <a:ext cx="365125" cy="377825"/>
          </a:xfrm>
          <a:prstGeom prst="star5">
            <a:avLst/>
          </a:prstGeom>
          <a:solidFill>
            <a:srgbClr val="FFFF99"/>
          </a:solidFill>
          <a:ln w="9525">
            <a:solidFill>
              <a:schemeClr val="tx1"/>
            </a:solidFill>
            <a:miter lim="800000"/>
            <a:headEnd/>
            <a:tailEnd/>
          </a:ln>
          <a:effectLst/>
        </p:spPr>
        <p:txBody>
          <a:bodyPr wrap="none" anchor="ctr"/>
          <a:lstStyle/>
          <a:p>
            <a:pPr>
              <a:defRPr/>
            </a:pPr>
            <a:endParaRPr lang="en-US">
              <a:cs typeface="+mn-cs"/>
            </a:endParaRPr>
          </a:p>
        </p:txBody>
      </p:sp>
      <p:grpSp>
        <p:nvGrpSpPr>
          <p:cNvPr id="2" name="Group 14"/>
          <p:cNvGrpSpPr>
            <a:grpSpLocks/>
          </p:cNvGrpSpPr>
          <p:nvPr/>
        </p:nvGrpSpPr>
        <p:grpSpPr bwMode="auto">
          <a:xfrm>
            <a:off x="1220788" y="3687763"/>
            <a:ext cx="4702175" cy="1974850"/>
            <a:chOff x="472" y="2323"/>
            <a:chExt cx="2962" cy="1244"/>
          </a:xfrm>
        </p:grpSpPr>
        <p:sp>
          <p:nvSpPr>
            <p:cNvPr id="34830" name="Oval 11"/>
            <p:cNvSpPr>
              <a:spLocks noChangeArrowheads="1"/>
            </p:cNvSpPr>
            <p:nvPr/>
          </p:nvSpPr>
          <p:spPr bwMode="auto">
            <a:xfrm>
              <a:off x="472" y="2323"/>
              <a:ext cx="2962" cy="1244"/>
            </a:xfrm>
            <a:prstGeom prst="ellipse">
              <a:avLst/>
            </a:prstGeom>
            <a:solidFill>
              <a:schemeClr val="bg1"/>
            </a:solidFill>
            <a:ln w="9525">
              <a:solidFill>
                <a:schemeClr val="tx1"/>
              </a:solidFill>
              <a:round/>
              <a:headEnd/>
              <a:tailEnd/>
            </a:ln>
          </p:spPr>
          <p:txBody>
            <a:bodyPr wrap="none" anchor="ctr"/>
            <a:lstStyle/>
            <a:p>
              <a:endParaRPr lang="en-US"/>
            </a:p>
          </p:txBody>
        </p:sp>
        <p:sp>
          <p:nvSpPr>
            <p:cNvPr id="34831" name="Oval 7"/>
            <p:cNvSpPr>
              <a:spLocks noChangeArrowheads="1"/>
            </p:cNvSpPr>
            <p:nvPr/>
          </p:nvSpPr>
          <p:spPr bwMode="auto">
            <a:xfrm>
              <a:off x="1357" y="2348"/>
              <a:ext cx="1206" cy="1206"/>
            </a:xfrm>
            <a:prstGeom prst="ellipse">
              <a:avLst/>
            </a:prstGeom>
            <a:solidFill>
              <a:schemeClr val="folHlink"/>
            </a:solidFill>
            <a:ln w="9525">
              <a:solidFill>
                <a:schemeClr val="tx1"/>
              </a:solidFill>
              <a:round/>
              <a:headEnd/>
              <a:tailEnd/>
            </a:ln>
          </p:spPr>
          <p:txBody>
            <a:bodyPr wrap="none" anchor="ctr"/>
            <a:lstStyle/>
            <a:p>
              <a:endParaRPr lang="en-US"/>
            </a:p>
          </p:txBody>
        </p:sp>
      </p:grpSp>
      <p:sp>
        <p:nvSpPr>
          <p:cNvPr id="123912" name="AutoShape 8"/>
          <p:cNvSpPr>
            <a:spLocks noChangeArrowheads="1"/>
          </p:cNvSpPr>
          <p:nvPr/>
        </p:nvSpPr>
        <p:spPr bwMode="auto">
          <a:xfrm>
            <a:off x="6537325" y="4711700"/>
            <a:ext cx="1219200" cy="1263650"/>
          </a:xfrm>
          <a:prstGeom prst="star5">
            <a:avLst/>
          </a:prstGeom>
          <a:solidFill>
            <a:srgbClr val="FFFF99"/>
          </a:solidFill>
          <a:ln w="9525">
            <a:solidFill>
              <a:schemeClr val="tx1"/>
            </a:solidFill>
            <a:miter lim="800000"/>
            <a:headEnd/>
            <a:tailEnd/>
          </a:ln>
          <a:effectLst/>
        </p:spPr>
        <p:txBody>
          <a:bodyPr wrap="none" anchor="ctr"/>
          <a:lstStyle/>
          <a:p>
            <a:pPr>
              <a:defRPr/>
            </a:pPr>
            <a:endParaRPr lang="en-US">
              <a:cs typeface="+mn-cs"/>
            </a:endParaRPr>
          </a:p>
        </p:txBody>
      </p:sp>
      <p:sp>
        <p:nvSpPr>
          <p:cNvPr id="123913" name="AutoShape 9"/>
          <p:cNvSpPr>
            <a:spLocks noChangeArrowheads="1"/>
          </p:cNvSpPr>
          <p:nvPr/>
        </p:nvSpPr>
        <p:spPr bwMode="auto">
          <a:xfrm flipV="1">
            <a:off x="3414713" y="4530725"/>
            <a:ext cx="365125" cy="377825"/>
          </a:xfrm>
          <a:prstGeom prst="star5">
            <a:avLst/>
          </a:prstGeom>
          <a:solidFill>
            <a:srgbClr val="FFFF99"/>
          </a:solidFill>
          <a:ln w="9525">
            <a:solidFill>
              <a:schemeClr val="tx1"/>
            </a:solidFill>
            <a:miter lim="800000"/>
            <a:headEnd/>
            <a:tailEnd/>
          </a:ln>
          <a:effectLst/>
        </p:spPr>
        <p:txBody>
          <a:bodyPr wrap="none" anchor="ctr"/>
          <a:lstStyle/>
          <a:p>
            <a:pPr>
              <a:defRPr/>
            </a:pPr>
            <a:endParaRPr lang="en-US">
              <a:cs typeface="+mn-cs"/>
            </a:endParaRPr>
          </a:p>
        </p:txBody>
      </p:sp>
      <p:sp>
        <p:nvSpPr>
          <p:cNvPr id="34826" name="Text Box 16"/>
          <p:cNvSpPr txBox="1">
            <a:spLocks noChangeArrowheads="1"/>
          </p:cNvSpPr>
          <p:nvPr/>
        </p:nvSpPr>
        <p:spPr bwMode="auto">
          <a:xfrm rot="-5400000">
            <a:off x="-2174875" y="3186113"/>
            <a:ext cx="4992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800">
                <a:solidFill>
                  <a:schemeClr val="bg1"/>
                </a:solidFill>
                <a:latin typeface="Arial" charset="0"/>
              </a:rPr>
              <a:t>Why Motion Can’t Be ‘Sensed’</a:t>
            </a:r>
          </a:p>
        </p:txBody>
      </p:sp>
      <p:sp>
        <p:nvSpPr>
          <p:cNvPr id="34827" name="Text Box 17"/>
          <p:cNvSpPr txBox="1">
            <a:spLocks noChangeArrowheads="1"/>
          </p:cNvSpPr>
          <p:nvPr/>
        </p:nvSpPr>
        <p:spPr bwMode="auto">
          <a:xfrm>
            <a:off x="6183313" y="677863"/>
            <a:ext cx="2522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Star Moves Right</a:t>
            </a:r>
          </a:p>
        </p:txBody>
      </p:sp>
      <p:sp>
        <p:nvSpPr>
          <p:cNvPr id="34828" name="Text Box 18"/>
          <p:cNvSpPr txBox="1">
            <a:spLocks noChangeArrowheads="1"/>
          </p:cNvSpPr>
          <p:nvPr/>
        </p:nvSpPr>
        <p:spPr bwMode="auto">
          <a:xfrm>
            <a:off x="6200775" y="3937000"/>
            <a:ext cx="248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Eye Moves Right</a:t>
            </a:r>
          </a:p>
        </p:txBody>
      </p:sp>
      <p:sp>
        <p:nvSpPr>
          <p:cNvPr id="123924" name="Text Box 20"/>
          <p:cNvSpPr txBox="1">
            <a:spLocks noChangeArrowheads="1"/>
          </p:cNvSpPr>
          <p:nvPr/>
        </p:nvSpPr>
        <p:spPr bwMode="auto">
          <a:xfrm>
            <a:off x="1397000" y="6448425"/>
            <a:ext cx="6878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i="1">
                <a:latin typeface="Arial" charset="0"/>
              </a:rPr>
              <a:t>The Pattern of Image Movement on the Retina is the Same!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repeatCount="indefinite" accel="50000" decel="50000" autoRev="1" fill="remove" nodeType="clickEffect">
                                  <p:stCondLst>
                                    <p:cond delay="0"/>
                                  </p:stCondLst>
                                  <p:endCondLst>
                                    <p:cond evt="onNext" delay="0">
                                      <p:tgtEl>
                                        <p:sldTgt/>
                                      </p:tgtEl>
                                    </p:cond>
                                  </p:endCondLst>
                                  <p:childTnLst>
                                    <p:animMotion origin="layout" path="M -3.05556E-6 4.04624E-7 L 0.08802 4.04624E-7 " pathEditMode="relative" rAng="0" ptsTypes="AA">
                                      <p:cBhvr>
                                        <p:cTn id="6" dur="2000" fill="hold"/>
                                        <p:tgtEl>
                                          <p:spTgt spid="123908"/>
                                        </p:tgtEl>
                                        <p:attrNameLst>
                                          <p:attrName>ppt_x</p:attrName>
                                          <p:attrName>ppt_y</p:attrName>
                                        </p:attrNameLst>
                                      </p:cBhvr>
                                      <p:rCtr x="4400" y="0"/>
                                    </p:animMotion>
                                  </p:childTnLst>
                                </p:cTn>
                              </p:par>
                              <p:par>
                                <p:cTn id="7" presetID="35" presetClass="path" presetSubtype="0" repeatCount="indefinite" accel="50000" decel="50000" autoRev="1" fill="hold" nodeType="withEffect">
                                  <p:stCondLst>
                                    <p:cond delay="0"/>
                                  </p:stCondLst>
                                  <p:endCondLst>
                                    <p:cond evt="onNext" delay="0">
                                      <p:tgtEl>
                                        <p:sldTgt/>
                                      </p:tgtEl>
                                    </p:cond>
                                  </p:endCondLst>
                                  <p:childTnLst>
                                    <p:animMotion origin="layout" path="M 1.38889E-6 -1.6185E-6 L -0.08177 -1.6185E-6 " pathEditMode="relative" rAng="0" ptsTypes="AA">
                                      <p:cBhvr>
                                        <p:cTn id="8" dur="2000" fill="hold"/>
                                        <p:tgtEl>
                                          <p:spTgt spid="123909"/>
                                        </p:tgtEl>
                                        <p:attrNameLst>
                                          <p:attrName>ppt_x</p:attrName>
                                          <p:attrName>ppt_y</p:attrName>
                                        </p:attrNameLst>
                                      </p:cBhvr>
                                      <p:rCtr x="-4100"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repeatCount="indefinite" accel="50000" decel="50000" autoRev="1" fill="hold" nodeType="clickEffect">
                                  <p:stCondLst>
                                    <p:cond delay="0"/>
                                  </p:stCondLst>
                                  <p:childTnLst>
                                    <p:animMotion origin="layout" path="M -2.5E-6 -4.85549E-6 L 0.08021 -4.85549E-6 " pathEditMode="relative" rAng="0" ptsTypes="AA">
                                      <p:cBhvr>
                                        <p:cTn id="12" dur="2000" fill="hold"/>
                                        <p:tgtEl>
                                          <p:spTgt spid="2"/>
                                        </p:tgtEl>
                                        <p:attrNameLst>
                                          <p:attrName>ppt_x</p:attrName>
                                          <p:attrName>ppt_y</p:attrName>
                                        </p:attrNameLst>
                                      </p:cBhvr>
                                      <p:rCtr x="4000" y="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23924"/>
                                        </p:tgtEl>
                                        <p:attrNameLst>
                                          <p:attrName>style.visibility</p:attrName>
                                        </p:attrNameLst>
                                      </p:cBhvr>
                                      <p:to>
                                        <p:strVal val="visible"/>
                                      </p:to>
                                    </p:set>
                                    <p:anim calcmode="lin" valueType="num">
                                      <p:cBhvr>
                                        <p:cTn id="17" dur="500" fill="hold"/>
                                        <p:tgtEl>
                                          <p:spTgt spid="123924"/>
                                        </p:tgtEl>
                                        <p:attrNameLst>
                                          <p:attrName>ppt_w</p:attrName>
                                        </p:attrNameLst>
                                      </p:cBhvr>
                                      <p:tavLst>
                                        <p:tav tm="0">
                                          <p:val>
                                            <p:fltVal val="0"/>
                                          </p:val>
                                        </p:tav>
                                        <p:tav tm="100000">
                                          <p:val>
                                            <p:strVal val="#ppt_w"/>
                                          </p:val>
                                        </p:tav>
                                      </p:tavLst>
                                    </p:anim>
                                    <p:anim calcmode="lin" valueType="num">
                                      <p:cBhvr>
                                        <p:cTn id="18" dur="500" fill="hold"/>
                                        <p:tgtEl>
                                          <p:spTgt spid="123924"/>
                                        </p:tgtEl>
                                        <p:attrNameLst>
                                          <p:attrName>ppt_h</p:attrName>
                                        </p:attrNameLst>
                                      </p:cBhvr>
                                      <p:tavLst>
                                        <p:tav tm="0">
                                          <p:val>
                                            <p:fltVal val="0"/>
                                          </p:val>
                                        </p:tav>
                                        <p:tav tm="100000">
                                          <p:val>
                                            <p:strVal val="#ppt_h"/>
                                          </p:val>
                                        </p:tav>
                                      </p:tavLst>
                                    </p:anim>
                                    <p:animEffect transition="in" filter="fade">
                                      <p:cBhvr>
                                        <p:cTn id="19" dur="500"/>
                                        <p:tgtEl>
                                          <p:spTgt spid="123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6" descr="Wolfe-Fig-07-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77788"/>
            <a:ext cx="8937625"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750"/>
            <a:ext cx="7772400" cy="1143000"/>
          </a:xfrm>
        </p:spPr>
        <p:txBody>
          <a:bodyPr/>
          <a:lstStyle/>
          <a:p>
            <a:pPr>
              <a:defRPr/>
            </a:pPr>
            <a:r>
              <a:rPr lang="en-US" sz="2800" b="1" cap="all" dirty="0" smtClean="0">
                <a:latin typeface="Calibri" pitchFamily="34" charset="0"/>
                <a:cs typeface="Calibri" pitchFamily="34" charset="0"/>
              </a:rPr>
              <a:t>For More On The Visual Thalamus and visual cortex see </a:t>
            </a:r>
            <a:r>
              <a:rPr lang="en-US" sz="2800" b="1" cap="all" dirty="0" err="1" smtClean="0">
                <a:latin typeface="Calibri" pitchFamily="34" charset="0"/>
                <a:cs typeface="Calibri" pitchFamily="34" charset="0"/>
              </a:rPr>
              <a:t>ch.</a:t>
            </a:r>
            <a:r>
              <a:rPr lang="en-US" sz="2800" b="1" cap="all" dirty="0" smtClean="0">
                <a:latin typeface="Calibri" pitchFamily="34" charset="0"/>
                <a:cs typeface="Calibri" pitchFamily="34" charset="0"/>
              </a:rPr>
              <a:t> 3 of your book…</a:t>
            </a:r>
            <a:endParaRPr lang="en-US" sz="2800" dirty="0">
              <a:latin typeface="Calibri" pitchFamily="34" charset="0"/>
              <a:cs typeface="Calibri" pitchFamily="34" charset="0"/>
            </a:endParaRPr>
          </a:p>
        </p:txBody>
      </p:sp>
      <p:sp>
        <p:nvSpPr>
          <p:cNvPr id="36867" name="Content Placeholder 2"/>
          <p:cNvSpPr>
            <a:spLocks noGrp="1"/>
          </p:cNvSpPr>
          <p:nvPr>
            <p:ph idx="1"/>
          </p:nvPr>
        </p:nvSpPr>
        <p:spPr>
          <a:xfrm>
            <a:off x="793750" y="1166813"/>
            <a:ext cx="7772400" cy="5643562"/>
          </a:xfrm>
        </p:spPr>
        <p:txBody>
          <a:bodyPr/>
          <a:lstStyle/>
          <a:p>
            <a:r>
              <a:rPr lang="en-US" sz="2400" dirty="0" smtClean="0">
                <a:latin typeface="Calibri" pitchFamily="34" charset="0"/>
                <a:ea typeface="Calibri" pitchFamily="34" charset="0"/>
                <a:cs typeface="Calibri" pitchFamily="34" charset="0"/>
              </a:rPr>
              <a:t>PAGE 62: The Lateral Geniculate Nucleus</a:t>
            </a:r>
            <a:endParaRPr lang="en-US" sz="36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6 Layers (3 from each eye – shape, color, movement!)</a:t>
            </a:r>
            <a:endParaRPr lang="en-US" sz="32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Top 4 layers (</a:t>
            </a:r>
            <a:r>
              <a:rPr lang="en-US" sz="2000" dirty="0" err="1" smtClean="0">
                <a:latin typeface="Calibri" pitchFamily="34" charset="0"/>
                <a:ea typeface="Calibri" pitchFamily="34" charset="0"/>
                <a:cs typeface="Calibri" pitchFamily="34" charset="0"/>
              </a:rPr>
              <a:t>parvocellular</a:t>
            </a:r>
            <a:r>
              <a:rPr lang="en-US" sz="2000" dirty="0" smtClean="0">
                <a:latin typeface="Calibri" pitchFamily="34" charset="0"/>
                <a:ea typeface="Calibri" pitchFamily="34" charset="0"/>
                <a:cs typeface="Calibri" pitchFamily="34" charset="0"/>
              </a:rPr>
              <a:t> layers) are shape and color</a:t>
            </a:r>
            <a:endParaRPr lang="en-US" sz="32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Bottom 2 layers (</a:t>
            </a:r>
            <a:r>
              <a:rPr lang="en-US" sz="2000" dirty="0" err="1" smtClean="0">
                <a:latin typeface="Calibri" pitchFamily="34" charset="0"/>
                <a:ea typeface="Calibri" pitchFamily="34" charset="0"/>
                <a:cs typeface="Calibri" pitchFamily="34" charset="0"/>
              </a:rPr>
              <a:t>magnocellular</a:t>
            </a:r>
            <a:r>
              <a:rPr lang="en-US" sz="2000" dirty="0" smtClean="0">
                <a:latin typeface="Calibri" pitchFamily="34" charset="0"/>
                <a:ea typeface="Calibri" pitchFamily="34" charset="0"/>
                <a:cs typeface="Calibri" pitchFamily="34" charset="0"/>
              </a:rPr>
              <a:t> layers) are movement</a:t>
            </a:r>
            <a:endParaRPr lang="en-US" sz="3200" dirty="0" smtClean="0">
              <a:latin typeface="Calibri" pitchFamily="34" charset="0"/>
              <a:ea typeface="Calibri" pitchFamily="34" charset="0"/>
              <a:cs typeface="Calibri" pitchFamily="34" charset="0"/>
            </a:endParaRPr>
          </a:p>
          <a:p>
            <a:r>
              <a:rPr lang="en-US" sz="2400" dirty="0" smtClean="0">
                <a:latin typeface="Calibri" pitchFamily="34" charset="0"/>
                <a:ea typeface="Calibri" pitchFamily="34" charset="0"/>
                <a:cs typeface="Calibri" pitchFamily="34" charset="0"/>
              </a:rPr>
              <a:t>PAGE 64: Striate Cortex (aka ‘Primary Visual </a:t>
            </a:r>
            <a:r>
              <a:rPr lang="en-US" sz="2400" dirty="0" err="1" smtClean="0">
                <a:latin typeface="Calibri" pitchFamily="34" charset="0"/>
                <a:ea typeface="Calibri" pitchFamily="34" charset="0"/>
                <a:cs typeface="Calibri" pitchFamily="34" charset="0"/>
              </a:rPr>
              <a:t>Ccortex</a:t>
            </a:r>
            <a:r>
              <a:rPr lang="en-US" sz="2400" dirty="0" smtClean="0">
                <a:latin typeface="Calibri" pitchFamily="34" charset="0"/>
                <a:ea typeface="Calibri" pitchFamily="34" charset="0"/>
                <a:cs typeface="Calibri" pitchFamily="34" charset="0"/>
              </a:rPr>
              <a:t>’, aka ‘V1’)</a:t>
            </a:r>
            <a:endParaRPr lang="en-US" sz="36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Cortical magnification (most of your visual cortex is being used to process information from your fovea – this is very similar to somatosensory cortex, where the hands and face occupy a disproportionate amount of cortex – remember the homunculus!)</a:t>
            </a:r>
            <a:endParaRPr lang="en-US" sz="3200" dirty="0" smtClean="0">
              <a:latin typeface="Calibri" pitchFamily="34" charset="0"/>
              <a:ea typeface="Calibri" pitchFamily="34" charset="0"/>
              <a:cs typeface="Calibri" pitchFamily="34" charset="0"/>
            </a:endParaRPr>
          </a:p>
          <a:p>
            <a:r>
              <a:rPr lang="en-US" sz="2400" dirty="0" smtClean="0">
                <a:latin typeface="Calibri" pitchFamily="34" charset="0"/>
                <a:ea typeface="Calibri" pitchFamily="34" charset="0"/>
                <a:cs typeface="Calibri" pitchFamily="34" charset="0"/>
              </a:rPr>
              <a:t>PAGE 68: Receptive fields in Striate Cortex</a:t>
            </a:r>
            <a:endParaRPr lang="en-US" sz="36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Very similar to what I’ve talked about in class – cells respond to ‘bars’ of various orientations.</a:t>
            </a:r>
            <a:endParaRPr lang="en-US" sz="3200" dirty="0" smtClean="0">
              <a:latin typeface="Calibri" pitchFamily="34" charset="0"/>
              <a:ea typeface="Calibri" pitchFamily="34" charset="0"/>
              <a:cs typeface="Calibri" pitchFamily="34" charset="0"/>
            </a:endParaRPr>
          </a:p>
          <a:p>
            <a:r>
              <a:rPr lang="en-US" sz="2400" dirty="0" smtClean="0">
                <a:latin typeface="Calibri" pitchFamily="34" charset="0"/>
                <a:ea typeface="Calibri" pitchFamily="34" charset="0"/>
                <a:cs typeface="Calibri" pitchFamily="34" charset="0"/>
              </a:rPr>
              <a:t>PAGE 72: Columns and </a:t>
            </a:r>
            <a:r>
              <a:rPr lang="en-US" sz="2400" dirty="0" err="1" smtClean="0">
                <a:latin typeface="Calibri" pitchFamily="34" charset="0"/>
                <a:ea typeface="Calibri" pitchFamily="34" charset="0"/>
                <a:cs typeface="Calibri" pitchFamily="34" charset="0"/>
              </a:rPr>
              <a:t>Hypercolumns</a:t>
            </a:r>
            <a:endParaRPr lang="en-US" sz="3600" dirty="0" smtClean="0">
              <a:latin typeface="Calibri" pitchFamily="34" charset="0"/>
              <a:ea typeface="Calibri" pitchFamily="34" charset="0"/>
              <a:cs typeface="Calibri" pitchFamily="34" charset="0"/>
            </a:endParaRPr>
          </a:p>
          <a:p>
            <a:pPr lvl="1"/>
            <a:r>
              <a:rPr lang="en-US" sz="2000" dirty="0" smtClean="0">
                <a:latin typeface="Calibri" pitchFamily="34" charset="0"/>
                <a:ea typeface="Calibri" pitchFamily="34" charset="0"/>
                <a:cs typeface="Calibri" pitchFamily="34" charset="0"/>
              </a:rPr>
              <a:t>Should match up with the lecture material</a:t>
            </a:r>
            <a:endParaRPr lang="en-US" sz="3200" dirty="0" smtClean="0">
              <a:latin typeface="Calibri" pitchFamily="34" charset="0"/>
              <a:ea typeface="Calibri" pitchFamily="34" charset="0"/>
              <a:cs typeface="Calibri" pitchFamily="34" charset="0"/>
            </a:endParaRPr>
          </a:p>
          <a:p>
            <a:endParaRPr lang="en-US" sz="1800" dirty="0" smtClean="0">
              <a:latin typeface="Calibri" pitchFamily="34" charset="0"/>
              <a:ea typeface="Calibri" pitchFamily="34" charset="0"/>
              <a:cs typeface="Calibri" pitchFamily="34" charset="0"/>
            </a:endParaRPr>
          </a:p>
          <a:p>
            <a:endParaRPr lang="en-US" sz="1800" dirty="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What can visual cortex teach us about the nature/nurture debate?</a:t>
            </a:r>
            <a:endParaRPr lang="en-US" sz="2800" dirty="0">
              <a:latin typeface="Calibri" pitchFamily="34" charset="0"/>
              <a:cs typeface="Calibri" pitchFamily="34" charset="0"/>
            </a:endParaRPr>
          </a:p>
        </p:txBody>
      </p:sp>
      <p:sp>
        <p:nvSpPr>
          <p:cNvPr id="37891" name="Content Placeholder 2"/>
          <p:cNvSpPr>
            <a:spLocks noGrp="1"/>
          </p:cNvSpPr>
          <p:nvPr>
            <p:ph idx="1"/>
          </p:nvPr>
        </p:nvSpPr>
        <p:spPr>
          <a:xfrm>
            <a:off x="733425" y="2390775"/>
            <a:ext cx="7772400" cy="2541588"/>
          </a:xfrm>
        </p:spPr>
        <p:txBody>
          <a:bodyPr/>
          <a:lstStyle/>
          <a:p>
            <a:r>
              <a:rPr lang="en-US" sz="2000" smtClean="0">
                <a:latin typeface="Calibri" pitchFamily="34" charset="0"/>
                <a:ea typeface="Calibri" pitchFamily="34" charset="0"/>
                <a:cs typeface="Calibri" pitchFamily="34" charset="0"/>
              </a:rPr>
              <a:t>Review ‘Nativism and Empiricism’ (p. 7 and 8 in your book).</a:t>
            </a:r>
          </a:p>
          <a:p>
            <a:r>
              <a:rPr lang="en-US" sz="2000" smtClean="0">
                <a:latin typeface="Calibri" pitchFamily="34" charset="0"/>
                <a:ea typeface="Calibri" pitchFamily="34" charset="0"/>
                <a:cs typeface="Calibri" pitchFamily="34" charset="0"/>
              </a:rPr>
              <a:t>What role is played by experience in the development of ocular dominance, orientation columns, and the visual system in general? How does this information help us understand ‘critical periods’ during development? What are the implications of these data for thinking about the roles of nature vs. nurture in human development?</a:t>
            </a:r>
          </a:p>
          <a:p>
            <a:endParaRPr lang="en-US" sz="2000" smtClean="0">
              <a:latin typeface="Calibri"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55600"/>
            <a:ext cx="7772400" cy="1143000"/>
          </a:xfrm>
        </p:spPr>
        <p:txBody>
          <a:bodyPr/>
          <a:lstStyle/>
          <a:p>
            <a:pPr eaLnBrk="1" hangingPunct="1"/>
            <a:r>
              <a:rPr lang="en-US" smtClean="0"/>
              <a:t>Effects of Experience on Ocular Dominance Columns</a:t>
            </a:r>
          </a:p>
        </p:txBody>
      </p:sp>
      <p:sp>
        <p:nvSpPr>
          <p:cNvPr id="38915" name="Text Box 4"/>
          <p:cNvSpPr txBox="1">
            <a:spLocks noChangeArrowheads="1"/>
          </p:cNvSpPr>
          <p:nvPr/>
        </p:nvSpPr>
        <p:spPr bwMode="auto">
          <a:xfrm>
            <a:off x="3094038" y="6194425"/>
            <a:ext cx="333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Nativism vs. Empricism</a:t>
            </a:r>
          </a:p>
        </p:txBody>
      </p:sp>
      <p:pic>
        <p:nvPicPr>
          <p:cNvPr id="38916" name="Picture 5" descr="Wolfe-Fig-03-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5875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800" decel="100000"/>
                                        <p:tgtEl>
                                          <p:spTgt spid="22530"/>
                                        </p:tgtEl>
                                      </p:cBhvr>
                                    </p:animEffect>
                                    <p:anim calcmode="lin" valueType="num">
                                      <p:cBhvr>
                                        <p:cTn id="8" dur="800" decel="100000" fill="hold"/>
                                        <p:tgtEl>
                                          <p:spTgt spid="22530"/>
                                        </p:tgtEl>
                                        <p:attrNameLst>
                                          <p:attrName>style.rotation</p:attrName>
                                        </p:attrNameLst>
                                      </p:cBhvr>
                                      <p:tavLst>
                                        <p:tav tm="0">
                                          <p:val>
                                            <p:fltVal val="-90"/>
                                          </p:val>
                                        </p:tav>
                                        <p:tav tm="100000">
                                          <p:val>
                                            <p:fltVal val="0"/>
                                          </p:val>
                                        </p:tav>
                                      </p:tavLst>
                                    </p:anim>
                                    <p:anim calcmode="lin" valueType="num">
                                      <p:cBhvr>
                                        <p:cTn id="9" dur="800" decel="100000" fill="hold"/>
                                        <p:tgtEl>
                                          <p:spTgt spid="22530"/>
                                        </p:tgtEl>
                                        <p:attrNameLst>
                                          <p:attrName>ppt_x</p:attrName>
                                        </p:attrNameLst>
                                      </p:cBhvr>
                                      <p:tavLst>
                                        <p:tav tm="0">
                                          <p:val>
                                            <p:strVal val="#ppt_x+0.4"/>
                                          </p:val>
                                        </p:tav>
                                        <p:tav tm="100000">
                                          <p:val>
                                            <p:strVal val="#ppt_x-0.05"/>
                                          </p:val>
                                        </p:tav>
                                      </p:tavLst>
                                    </p:anim>
                                    <p:anim calcmode="lin" valueType="num">
                                      <p:cBhvr>
                                        <p:cTn id="10" dur="800" decel="100000" fill="hold"/>
                                        <p:tgtEl>
                                          <p:spTgt spid="225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3857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hyperc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750" y="4322763"/>
            <a:ext cx="517525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4010025" y="315913"/>
            <a:ext cx="462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2000" b="1">
                <a:latin typeface="Arial" charset="0"/>
              </a:rPr>
              <a:t>‘Seeing’ Ocular Dominance Columns</a:t>
            </a:r>
          </a:p>
        </p:txBody>
      </p:sp>
      <p:grpSp>
        <p:nvGrpSpPr>
          <p:cNvPr id="2" name="Group 5"/>
          <p:cNvGrpSpPr>
            <a:grpSpLocks/>
          </p:cNvGrpSpPr>
          <p:nvPr/>
        </p:nvGrpSpPr>
        <p:grpSpPr bwMode="auto">
          <a:xfrm>
            <a:off x="2235200" y="1016000"/>
            <a:ext cx="4646613" cy="977900"/>
            <a:chOff x="1408" y="640"/>
            <a:chExt cx="2927" cy="616"/>
          </a:xfrm>
        </p:grpSpPr>
        <p:sp>
          <p:nvSpPr>
            <p:cNvPr id="39947" name="Text Box 6"/>
            <p:cNvSpPr txBox="1">
              <a:spLocks noChangeArrowheads="1"/>
            </p:cNvSpPr>
            <p:nvPr/>
          </p:nvSpPr>
          <p:spPr bwMode="auto">
            <a:xfrm>
              <a:off x="2558" y="959"/>
              <a:ext cx="17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2000" b="1">
                  <a:latin typeface="Arial" charset="0"/>
                </a:rPr>
                <a:t>Put Tracer in One Eye</a:t>
              </a:r>
            </a:p>
          </p:txBody>
        </p:sp>
        <p:sp>
          <p:nvSpPr>
            <p:cNvPr id="39948" name="AutoShape 7"/>
            <p:cNvSpPr>
              <a:spLocks noChangeArrowheads="1"/>
            </p:cNvSpPr>
            <p:nvPr/>
          </p:nvSpPr>
          <p:spPr bwMode="auto">
            <a:xfrm flipH="1">
              <a:off x="1408" y="640"/>
              <a:ext cx="1624" cy="6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6 w 21600"/>
                <a:gd name="T19" fmla="*/ 3156 h 21600"/>
                <a:gd name="T20" fmla="*/ 18434 w 21600"/>
                <a:gd name="T21" fmla="*/ 1844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grpSp>
      <p:sp>
        <p:nvSpPr>
          <p:cNvPr id="117768" name="Freeform 8"/>
          <p:cNvSpPr>
            <a:spLocks/>
          </p:cNvSpPr>
          <p:nvPr/>
        </p:nvSpPr>
        <p:spPr bwMode="auto">
          <a:xfrm>
            <a:off x="692150" y="2222500"/>
            <a:ext cx="1568450" cy="3670300"/>
          </a:xfrm>
          <a:custGeom>
            <a:avLst/>
            <a:gdLst>
              <a:gd name="T0" fmla="*/ 2147483647 w 988"/>
              <a:gd name="T1" fmla="*/ 0 h 2312"/>
              <a:gd name="T2" fmla="*/ 2147483647 w 988"/>
              <a:gd name="T3" fmla="*/ 2147483647 h 2312"/>
              <a:gd name="T4" fmla="*/ 2147483647 w 988"/>
              <a:gd name="T5" fmla="*/ 2147483647 h 2312"/>
              <a:gd name="T6" fmla="*/ 2147483647 w 988"/>
              <a:gd name="T7" fmla="*/ 2147483647 h 2312"/>
              <a:gd name="T8" fmla="*/ 2147483647 w 988"/>
              <a:gd name="T9" fmla="*/ 2147483647 h 2312"/>
              <a:gd name="T10" fmla="*/ 2147483647 w 988"/>
              <a:gd name="T11" fmla="*/ 2147483647 h 2312"/>
              <a:gd name="T12" fmla="*/ 2147483647 w 988"/>
              <a:gd name="T13" fmla="*/ 2147483647 h 2312"/>
              <a:gd name="T14" fmla="*/ 2147483647 w 988"/>
              <a:gd name="T15" fmla="*/ 2147483647 h 2312"/>
              <a:gd name="T16" fmla="*/ 2147483647 w 988"/>
              <a:gd name="T17" fmla="*/ 2147483647 h 2312"/>
              <a:gd name="T18" fmla="*/ 2147483647 w 988"/>
              <a:gd name="T19" fmla="*/ 2147483647 h 2312"/>
              <a:gd name="T20" fmla="*/ 2147483647 w 988"/>
              <a:gd name="T21" fmla="*/ 2147483647 h 2312"/>
              <a:gd name="T22" fmla="*/ 2147483647 w 988"/>
              <a:gd name="T23" fmla="*/ 2147483647 h 2312"/>
              <a:gd name="T24" fmla="*/ 2147483647 w 988"/>
              <a:gd name="T25" fmla="*/ 2147483647 h 2312"/>
              <a:gd name="T26" fmla="*/ 2147483647 w 988"/>
              <a:gd name="T27" fmla="*/ 2147483647 h 2312"/>
              <a:gd name="T28" fmla="*/ 2147483647 w 988"/>
              <a:gd name="T29" fmla="*/ 2147483647 h 2312"/>
              <a:gd name="T30" fmla="*/ 2147483647 w 988"/>
              <a:gd name="T31" fmla="*/ 2147483647 h 2312"/>
              <a:gd name="T32" fmla="*/ 2147483647 w 988"/>
              <a:gd name="T33" fmla="*/ 2147483647 h 2312"/>
              <a:gd name="T34" fmla="*/ 2147483647 w 988"/>
              <a:gd name="T35" fmla="*/ 2147483647 h 2312"/>
              <a:gd name="T36" fmla="*/ 2147483647 w 988"/>
              <a:gd name="T37" fmla="*/ 2147483647 h 2312"/>
              <a:gd name="T38" fmla="*/ 2147483647 w 988"/>
              <a:gd name="T39" fmla="*/ 2147483647 h 2312"/>
              <a:gd name="T40" fmla="*/ 2147483647 w 988"/>
              <a:gd name="T41" fmla="*/ 2147483647 h 2312"/>
              <a:gd name="T42" fmla="*/ 2147483647 w 988"/>
              <a:gd name="T43" fmla="*/ 2147483647 h 2312"/>
              <a:gd name="T44" fmla="*/ 2147483647 w 988"/>
              <a:gd name="T45" fmla="*/ 2147483647 h 2312"/>
              <a:gd name="T46" fmla="*/ 2147483647 w 988"/>
              <a:gd name="T47" fmla="*/ 2147483647 h 23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8"/>
              <a:gd name="T73" fmla="*/ 0 h 2312"/>
              <a:gd name="T74" fmla="*/ 988 w 988"/>
              <a:gd name="T75" fmla="*/ 2312 h 23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8" h="2312">
                <a:moveTo>
                  <a:pt x="988" y="0"/>
                </a:moveTo>
                <a:cubicBezTo>
                  <a:pt x="979" y="51"/>
                  <a:pt x="960" y="83"/>
                  <a:pt x="940" y="128"/>
                </a:cubicBezTo>
                <a:cubicBezTo>
                  <a:pt x="922" y="170"/>
                  <a:pt x="897" y="237"/>
                  <a:pt x="868" y="272"/>
                </a:cubicBezTo>
                <a:cubicBezTo>
                  <a:pt x="861" y="281"/>
                  <a:pt x="851" y="287"/>
                  <a:pt x="844" y="296"/>
                </a:cubicBezTo>
                <a:cubicBezTo>
                  <a:pt x="809" y="345"/>
                  <a:pt x="804" y="411"/>
                  <a:pt x="740" y="432"/>
                </a:cubicBezTo>
                <a:cubicBezTo>
                  <a:pt x="711" y="475"/>
                  <a:pt x="678" y="498"/>
                  <a:pt x="644" y="536"/>
                </a:cubicBezTo>
                <a:cubicBezTo>
                  <a:pt x="608" y="577"/>
                  <a:pt x="579" y="632"/>
                  <a:pt x="532" y="656"/>
                </a:cubicBezTo>
                <a:cubicBezTo>
                  <a:pt x="499" y="700"/>
                  <a:pt x="459" y="737"/>
                  <a:pt x="420" y="776"/>
                </a:cubicBezTo>
                <a:cubicBezTo>
                  <a:pt x="409" y="787"/>
                  <a:pt x="407" y="805"/>
                  <a:pt x="396" y="816"/>
                </a:cubicBezTo>
                <a:cubicBezTo>
                  <a:pt x="390" y="822"/>
                  <a:pt x="335" y="844"/>
                  <a:pt x="324" y="848"/>
                </a:cubicBezTo>
                <a:cubicBezTo>
                  <a:pt x="311" y="867"/>
                  <a:pt x="295" y="884"/>
                  <a:pt x="284" y="904"/>
                </a:cubicBezTo>
                <a:cubicBezTo>
                  <a:pt x="280" y="911"/>
                  <a:pt x="281" y="922"/>
                  <a:pt x="276" y="928"/>
                </a:cubicBezTo>
                <a:cubicBezTo>
                  <a:pt x="251" y="958"/>
                  <a:pt x="213" y="977"/>
                  <a:pt x="196" y="1016"/>
                </a:cubicBezTo>
                <a:cubicBezTo>
                  <a:pt x="177" y="1059"/>
                  <a:pt x="181" y="1087"/>
                  <a:pt x="148" y="1120"/>
                </a:cubicBezTo>
                <a:cubicBezTo>
                  <a:pt x="133" y="1164"/>
                  <a:pt x="111" y="1206"/>
                  <a:pt x="92" y="1248"/>
                </a:cubicBezTo>
                <a:cubicBezTo>
                  <a:pt x="62" y="1316"/>
                  <a:pt x="50" y="1392"/>
                  <a:pt x="36" y="1464"/>
                </a:cubicBezTo>
                <a:cubicBezTo>
                  <a:pt x="39" y="1623"/>
                  <a:pt x="0" y="1901"/>
                  <a:pt x="108" y="2064"/>
                </a:cubicBezTo>
                <a:cubicBezTo>
                  <a:pt x="123" y="2125"/>
                  <a:pt x="134" y="2113"/>
                  <a:pt x="180" y="2144"/>
                </a:cubicBezTo>
                <a:cubicBezTo>
                  <a:pt x="185" y="2152"/>
                  <a:pt x="189" y="2161"/>
                  <a:pt x="196" y="2168"/>
                </a:cubicBezTo>
                <a:cubicBezTo>
                  <a:pt x="203" y="2175"/>
                  <a:pt x="214" y="2177"/>
                  <a:pt x="220" y="2184"/>
                </a:cubicBezTo>
                <a:cubicBezTo>
                  <a:pt x="228" y="2193"/>
                  <a:pt x="228" y="2208"/>
                  <a:pt x="236" y="2216"/>
                </a:cubicBezTo>
                <a:cubicBezTo>
                  <a:pt x="244" y="2224"/>
                  <a:pt x="259" y="2225"/>
                  <a:pt x="268" y="2232"/>
                </a:cubicBezTo>
                <a:cubicBezTo>
                  <a:pt x="286" y="2246"/>
                  <a:pt x="316" y="2280"/>
                  <a:pt x="316" y="2280"/>
                </a:cubicBezTo>
                <a:cubicBezTo>
                  <a:pt x="326" y="2310"/>
                  <a:pt x="316" y="2300"/>
                  <a:pt x="340" y="2312"/>
                </a:cubicBezTo>
              </a:path>
            </a:pathLst>
          </a:custGeom>
          <a:noFill/>
          <a:ln w="762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7769" name="Freeform 9"/>
          <p:cNvSpPr>
            <a:spLocks/>
          </p:cNvSpPr>
          <p:nvPr/>
        </p:nvSpPr>
        <p:spPr bwMode="auto">
          <a:xfrm>
            <a:off x="2287588" y="2184400"/>
            <a:ext cx="650875" cy="3783013"/>
          </a:xfrm>
          <a:custGeom>
            <a:avLst/>
            <a:gdLst>
              <a:gd name="T0" fmla="*/ 2147483647 w 410"/>
              <a:gd name="T1" fmla="*/ 0 h 2383"/>
              <a:gd name="T2" fmla="*/ 2147483647 w 410"/>
              <a:gd name="T3" fmla="*/ 2147483647 h 2383"/>
              <a:gd name="T4" fmla="*/ 2147483647 w 410"/>
              <a:gd name="T5" fmla="*/ 2147483647 h 2383"/>
              <a:gd name="T6" fmla="*/ 2147483647 w 410"/>
              <a:gd name="T7" fmla="*/ 2147483647 h 2383"/>
              <a:gd name="T8" fmla="*/ 2147483647 w 410"/>
              <a:gd name="T9" fmla="*/ 2147483647 h 2383"/>
              <a:gd name="T10" fmla="*/ 2147483647 w 410"/>
              <a:gd name="T11" fmla="*/ 2147483647 h 2383"/>
              <a:gd name="T12" fmla="*/ 2147483647 w 410"/>
              <a:gd name="T13" fmla="*/ 2147483647 h 2383"/>
              <a:gd name="T14" fmla="*/ 2147483647 w 410"/>
              <a:gd name="T15" fmla="*/ 2147483647 h 2383"/>
              <a:gd name="T16" fmla="*/ 2147483647 w 410"/>
              <a:gd name="T17" fmla="*/ 2147483647 h 2383"/>
              <a:gd name="T18" fmla="*/ 2147483647 w 410"/>
              <a:gd name="T19" fmla="*/ 2147483647 h 2383"/>
              <a:gd name="T20" fmla="*/ 2147483647 w 410"/>
              <a:gd name="T21" fmla="*/ 2147483647 h 2383"/>
              <a:gd name="T22" fmla="*/ 2147483647 w 410"/>
              <a:gd name="T23" fmla="*/ 2147483647 h 2383"/>
              <a:gd name="T24" fmla="*/ 2147483647 w 410"/>
              <a:gd name="T25" fmla="*/ 2147483647 h 2383"/>
              <a:gd name="T26" fmla="*/ 2147483647 w 410"/>
              <a:gd name="T27" fmla="*/ 2147483647 h 2383"/>
              <a:gd name="T28" fmla="*/ 2147483647 w 410"/>
              <a:gd name="T29" fmla="*/ 2147483647 h 2383"/>
              <a:gd name="T30" fmla="*/ 2147483647 w 410"/>
              <a:gd name="T31" fmla="*/ 2147483647 h 2383"/>
              <a:gd name="T32" fmla="*/ 2147483647 w 410"/>
              <a:gd name="T33" fmla="*/ 2147483647 h 2383"/>
              <a:gd name="T34" fmla="*/ 2147483647 w 410"/>
              <a:gd name="T35" fmla="*/ 2147483647 h 2383"/>
              <a:gd name="T36" fmla="*/ 2147483647 w 410"/>
              <a:gd name="T37" fmla="*/ 2147483647 h 2383"/>
              <a:gd name="T38" fmla="*/ 2147483647 w 410"/>
              <a:gd name="T39" fmla="*/ 2147483647 h 2383"/>
              <a:gd name="T40" fmla="*/ 2147483647 w 410"/>
              <a:gd name="T41" fmla="*/ 2147483647 h 2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2383"/>
              <a:gd name="T65" fmla="*/ 410 w 410"/>
              <a:gd name="T66" fmla="*/ 2383 h 2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2383">
                <a:moveTo>
                  <a:pt x="247" y="0"/>
                </a:moveTo>
                <a:cubicBezTo>
                  <a:pt x="242" y="8"/>
                  <a:pt x="238" y="17"/>
                  <a:pt x="231" y="24"/>
                </a:cubicBezTo>
                <a:cubicBezTo>
                  <a:pt x="222" y="33"/>
                  <a:pt x="207" y="37"/>
                  <a:pt x="199" y="48"/>
                </a:cubicBezTo>
                <a:cubicBezTo>
                  <a:pt x="190" y="59"/>
                  <a:pt x="190" y="75"/>
                  <a:pt x="183" y="88"/>
                </a:cubicBezTo>
                <a:cubicBezTo>
                  <a:pt x="136" y="174"/>
                  <a:pt x="162" y="104"/>
                  <a:pt x="143" y="160"/>
                </a:cubicBezTo>
                <a:cubicBezTo>
                  <a:pt x="135" y="227"/>
                  <a:pt x="116" y="269"/>
                  <a:pt x="87" y="328"/>
                </a:cubicBezTo>
                <a:cubicBezTo>
                  <a:pt x="94" y="443"/>
                  <a:pt x="94" y="590"/>
                  <a:pt x="167" y="688"/>
                </a:cubicBezTo>
                <a:cubicBezTo>
                  <a:pt x="180" y="728"/>
                  <a:pt x="194" y="768"/>
                  <a:pt x="207" y="808"/>
                </a:cubicBezTo>
                <a:cubicBezTo>
                  <a:pt x="231" y="881"/>
                  <a:pt x="224" y="974"/>
                  <a:pt x="271" y="1040"/>
                </a:cubicBezTo>
                <a:cubicBezTo>
                  <a:pt x="280" y="1052"/>
                  <a:pt x="294" y="1060"/>
                  <a:pt x="303" y="1072"/>
                </a:cubicBezTo>
                <a:cubicBezTo>
                  <a:pt x="330" y="1109"/>
                  <a:pt x="343" y="1160"/>
                  <a:pt x="367" y="1200"/>
                </a:cubicBezTo>
                <a:cubicBezTo>
                  <a:pt x="377" y="1216"/>
                  <a:pt x="399" y="1248"/>
                  <a:pt x="399" y="1248"/>
                </a:cubicBezTo>
                <a:cubicBezTo>
                  <a:pt x="396" y="1361"/>
                  <a:pt x="410" y="1551"/>
                  <a:pt x="367" y="1680"/>
                </a:cubicBezTo>
                <a:cubicBezTo>
                  <a:pt x="359" y="1733"/>
                  <a:pt x="344" y="1766"/>
                  <a:pt x="327" y="1816"/>
                </a:cubicBezTo>
                <a:cubicBezTo>
                  <a:pt x="318" y="1878"/>
                  <a:pt x="316" y="1885"/>
                  <a:pt x="263" y="1912"/>
                </a:cubicBezTo>
                <a:cubicBezTo>
                  <a:pt x="244" y="1939"/>
                  <a:pt x="222" y="1963"/>
                  <a:pt x="207" y="1992"/>
                </a:cubicBezTo>
                <a:cubicBezTo>
                  <a:pt x="181" y="2042"/>
                  <a:pt x="171" y="2112"/>
                  <a:pt x="143" y="2168"/>
                </a:cubicBezTo>
                <a:cubicBezTo>
                  <a:pt x="134" y="2185"/>
                  <a:pt x="137" y="2207"/>
                  <a:pt x="127" y="2224"/>
                </a:cubicBezTo>
                <a:cubicBezTo>
                  <a:pt x="117" y="2242"/>
                  <a:pt x="99" y="2255"/>
                  <a:pt x="87" y="2272"/>
                </a:cubicBezTo>
                <a:cubicBezTo>
                  <a:pt x="82" y="2293"/>
                  <a:pt x="81" y="2313"/>
                  <a:pt x="63" y="2328"/>
                </a:cubicBezTo>
                <a:cubicBezTo>
                  <a:pt x="0" y="2383"/>
                  <a:pt x="27" y="2337"/>
                  <a:pt x="7" y="2376"/>
                </a:cubicBezTo>
              </a:path>
            </a:pathLst>
          </a:custGeom>
          <a:noFill/>
          <a:ln w="762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7770" name="Freeform 10"/>
          <p:cNvSpPr>
            <a:spLocks/>
          </p:cNvSpPr>
          <p:nvPr/>
        </p:nvSpPr>
        <p:spPr bwMode="auto">
          <a:xfrm>
            <a:off x="7645400" y="5791200"/>
            <a:ext cx="123825" cy="234950"/>
          </a:xfrm>
          <a:custGeom>
            <a:avLst/>
            <a:gdLst>
              <a:gd name="T0" fmla="*/ 2147483647 w 78"/>
              <a:gd name="T1" fmla="*/ 2147483647 h 148"/>
              <a:gd name="T2" fmla="*/ 2147483647 w 78"/>
              <a:gd name="T3" fmla="*/ 2147483647 h 148"/>
              <a:gd name="T4" fmla="*/ 2147483647 w 78"/>
              <a:gd name="T5" fmla="*/ 2147483647 h 148"/>
              <a:gd name="T6" fmla="*/ 2147483647 w 78"/>
              <a:gd name="T7" fmla="*/ 2147483647 h 148"/>
              <a:gd name="T8" fmla="*/ 2147483647 w 78"/>
              <a:gd name="T9" fmla="*/ 2147483647 h 148"/>
              <a:gd name="T10" fmla="*/ 0 w 78"/>
              <a:gd name="T11" fmla="*/ 2147483647 h 148"/>
              <a:gd name="T12" fmla="*/ 2147483647 w 78"/>
              <a:gd name="T13" fmla="*/ 2147483647 h 148"/>
              <a:gd name="T14" fmla="*/ 0 60000 65536"/>
              <a:gd name="T15" fmla="*/ 0 60000 65536"/>
              <a:gd name="T16" fmla="*/ 0 60000 65536"/>
              <a:gd name="T17" fmla="*/ 0 60000 65536"/>
              <a:gd name="T18" fmla="*/ 0 60000 65536"/>
              <a:gd name="T19" fmla="*/ 0 60000 65536"/>
              <a:gd name="T20" fmla="*/ 0 60000 65536"/>
              <a:gd name="T21" fmla="*/ 0 w 78"/>
              <a:gd name="T22" fmla="*/ 0 h 148"/>
              <a:gd name="T23" fmla="*/ 78 w 7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48">
                <a:moveTo>
                  <a:pt x="4" y="60"/>
                </a:moveTo>
                <a:cubicBezTo>
                  <a:pt x="18" y="39"/>
                  <a:pt x="9" y="51"/>
                  <a:pt x="36" y="24"/>
                </a:cubicBezTo>
                <a:cubicBezTo>
                  <a:pt x="42" y="18"/>
                  <a:pt x="60" y="16"/>
                  <a:pt x="60" y="16"/>
                </a:cubicBezTo>
                <a:cubicBezTo>
                  <a:pt x="61" y="12"/>
                  <a:pt x="63" y="0"/>
                  <a:pt x="64" y="4"/>
                </a:cubicBezTo>
                <a:cubicBezTo>
                  <a:pt x="73" y="32"/>
                  <a:pt x="78" y="89"/>
                  <a:pt x="44" y="100"/>
                </a:cubicBezTo>
                <a:cubicBezTo>
                  <a:pt x="32" y="137"/>
                  <a:pt x="27" y="121"/>
                  <a:pt x="0" y="148"/>
                </a:cubicBezTo>
                <a:cubicBezTo>
                  <a:pt x="4" y="65"/>
                  <a:pt x="4" y="95"/>
                  <a:pt x="4" y="60"/>
                </a:cubicBezTo>
                <a:close/>
              </a:path>
            </a:pathLst>
          </a:custGeom>
          <a:solidFill>
            <a:schemeClr val="accent1"/>
          </a:solidFill>
          <a:ln w="12700">
            <a:solidFill>
              <a:schemeClr val="accent1"/>
            </a:solidFill>
            <a:round/>
            <a:headEnd type="none" w="sm" len="sm"/>
            <a:tailEnd type="none" w="sm" len="sm"/>
          </a:ln>
        </p:spPr>
        <p:txBody>
          <a:bodyPr wrap="none" anchor="ctr"/>
          <a:lstStyle/>
          <a:p>
            <a:endParaRPr lang="en-US"/>
          </a:p>
        </p:txBody>
      </p:sp>
      <p:sp>
        <p:nvSpPr>
          <p:cNvPr id="117771" name="Freeform 11"/>
          <p:cNvSpPr>
            <a:spLocks/>
          </p:cNvSpPr>
          <p:nvPr/>
        </p:nvSpPr>
        <p:spPr bwMode="auto">
          <a:xfrm>
            <a:off x="7886700" y="5511800"/>
            <a:ext cx="123825" cy="234950"/>
          </a:xfrm>
          <a:custGeom>
            <a:avLst/>
            <a:gdLst>
              <a:gd name="T0" fmla="*/ 2147483647 w 78"/>
              <a:gd name="T1" fmla="*/ 2147483647 h 148"/>
              <a:gd name="T2" fmla="*/ 2147483647 w 78"/>
              <a:gd name="T3" fmla="*/ 2147483647 h 148"/>
              <a:gd name="T4" fmla="*/ 2147483647 w 78"/>
              <a:gd name="T5" fmla="*/ 2147483647 h 148"/>
              <a:gd name="T6" fmla="*/ 2147483647 w 78"/>
              <a:gd name="T7" fmla="*/ 2147483647 h 148"/>
              <a:gd name="T8" fmla="*/ 2147483647 w 78"/>
              <a:gd name="T9" fmla="*/ 2147483647 h 148"/>
              <a:gd name="T10" fmla="*/ 0 w 78"/>
              <a:gd name="T11" fmla="*/ 2147483647 h 148"/>
              <a:gd name="T12" fmla="*/ 2147483647 w 78"/>
              <a:gd name="T13" fmla="*/ 2147483647 h 148"/>
              <a:gd name="T14" fmla="*/ 0 60000 65536"/>
              <a:gd name="T15" fmla="*/ 0 60000 65536"/>
              <a:gd name="T16" fmla="*/ 0 60000 65536"/>
              <a:gd name="T17" fmla="*/ 0 60000 65536"/>
              <a:gd name="T18" fmla="*/ 0 60000 65536"/>
              <a:gd name="T19" fmla="*/ 0 60000 65536"/>
              <a:gd name="T20" fmla="*/ 0 60000 65536"/>
              <a:gd name="T21" fmla="*/ 0 w 78"/>
              <a:gd name="T22" fmla="*/ 0 h 148"/>
              <a:gd name="T23" fmla="*/ 78 w 7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48">
                <a:moveTo>
                  <a:pt x="4" y="60"/>
                </a:moveTo>
                <a:cubicBezTo>
                  <a:pt x="18" y="39"/>
                  <a:pt x="9" y="51"/>
                  <a:pt x="36" y="24"/>
                </a:cubicBezTo>
                <a:cubicBezTo>
                  <a:pt x="42" y="18"/>
                  <a:pt x="60" y="16"/>
                  <a:pt x="60" y="16"/>
                </a:cubicBezTo>
                <a:cubicBezTo>
                  <a:pt x="61" y="12"/>
                  <a:pt x="63" y="0"/>
                  <a:pt x="64" y="4"/>
                </a:cubicBezTo>
                <a:cubicBezTo>
                  <a:pt x="73" y="32"/>
                  <a:pt x="78" y="89"/>
                  <a:pt x="44" y="100"/>
                </a:cubicBezTo>
                <a:cubicBezTo>
                  <a:pt x="32" y="137"/>
                  <a:pt x="27" y="121"/>
                  <a:pt x="0" y="148"/>
                </a:cubicBezTo>
                <a:cubicBezTo>
                  <a:pt x="4" y="65"/>
                  <a:pt x="4" y="95"/>
                  <a:pt x="4" y="60"/>
                </a:cubicBezTo>
                <a:close/>
              </a:path>
            </a:pathLst>
          </a:custGeom>
          <a:solidFill>
            <a:schemeClr val="accent1"/>
          </a:solidFill>
          <a:ln w="12700">
            <a:solidFill>
              <a:schemeClr val="accent1"/>
            </a:solidFill>
            <a:round/>
            <a:headEnd type="none" w="sm" len="sm"/>
            <a:tailEnd type="none" w="sm" len="sm"/>
          </a:ln>
        </p:spPr>
        <p:txBody>
          <a:bodyPr wrap="none" anchor="ctr"/>
          <a:lstStyle/>
          <a:p>
            <a:endParaRPr lang="en-US"/>
          </a:p>
        </p:txBody>
      </p:sp>
      <p:sp>
        <p:nvSpPr>
          <p:cNvPr id="117772" name="Freeform 12"/>
          <p:cNvSpPr>
            <a:spLocks/>
          </p:cNvSpPr>
          <p:nvPr/>
        </p:nvSpPr>
        <p:spPr bwMode="auto">
          <a:xfrm>
            <a:off x="8121650" y="5207000"/>
            <a:ext cx="123825" cy="234950"/>
          </a:xfrm>
          <a:custGeom>
            <a:avLst/>
            <a:gdLst>
              <a:gd name="T0" fmla="*/ 2147483647 w 78"/>
              <a:gd name="T1" fmla="*/ 2147483647 h 148"/>
              <a:gd name="T2" fmla="*/ 2147483647 w 78"/>
              <a:gd name="T3" fmla="*/ 2147483647 h 148"/>
              <a:gd name="T4" fmla="*/ 2147483647 w 78"/>
              <a:gd name="T5" fmla="*/ 2147483647 h 148"/>
              <a:gd name="T6" fmla="*/ 2147483647 w 78"/>
              <a:gd name="T7" fmla="*/ 2147483647 h 148"/>
              <a:gd name="T8" fmla="*/ 2147483647 w 78"/>
              <a:gd name="T9" fmla="*/ 2147483647 h 148"/>
              <a:gd name="T10" fmla="*/ 0 w 78"/>
              <a:gd name="T11" fmla="*/ 2147483647 h 148"/>
              <a:gd name="T12" fmla="*/ 2147483647 w 78"/>
              <a:gd name="T13" fmla="*/ 2147483647 h 148"/>
              <a:gd name="T14" fmla="*/ 0 60000 65536"/>
              <a:gd name="T15" fmla="*/ 0 60000 65536"/>
              <a:gd name="T16" fmla="*/ 0 60000 65536"/>
              <a:gd name="T17" fmla="*/ 0 60000 65536"/>
              <a:gd name="T18" fmla="*/ 0 60000 65536"/>
              <a:gd name="T19" fmla="*/ 0 60000 65536"/>
              <a:gd name="T20" fmla="*/ 0 60000 65536"/>
              <a:gd name="T21" fmla="*/ 0 w 78"/>
              <a:gd name="T22" fmla="*/ 0 h 148"/>
              <a:gd name="T23" fmla="*/ 78 w 78"/>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148">
                <a:moveTo>
                  <a:pt x="4" y="60"/>
                </a:moveTo>
                <a:cubicBezTo>
                  <a:pt x="18" y="39"/>
                  <a:pt x="9" y="51"/>
                  <a:pt x="36" y="24"/>
                </a:cubicBezTo>
                <a:cubicBezTo>
                  <a:pt x="42" y="18"/>
                  <a:pt x="60" y="16"/>
                  <a:pt x="60" y="16"/>
                </a:cubicBezTo>
                <a:cubicBezTo>
                  <a:pt x="61" y="12"/>
                  <a:pt x="63" y="0"/>
                  <a:pt x="64" y="4"/>
                </a:cubicBezTo>
                <a:cubicBezTo>
                  <a:pt x="73" y="32"/>
                  <a:pt x="78" y="89"/>
                  <a:pt x="44" y="100"/>
                </a:cubicBezTo>
                <a:cubicBezTo>
                  <a:pt x="32" y="137"/>
                  <a:pt x="27" y="121"/>
                  <a:pt x="0" y="148"/>
                </a:cubicBezTo>
                <a:cubicBezTo>
                  <a:pt x="4" y="65"/>
                  <a:pt x="4" y="95"/>
                  <a:pt x="4" y="60"/>
                </a:cubicBezTo>
                <a:close/>
              </a:path>
            </a:pathLst>
          </a:custGeom>
          <a:solidFill>
            <a:schemeClr val="accent1"/>
          </a:solidFill>
          <a:ln w="12700">
            <a:solidFill>
              <a:schemeClr val="accent1"/>
            </a:solidFill>
            <a:round/>
            <a:headEnd type="none" w="sm" len="sm"/>
            <a:tailEnd type="none" w="sm" len="sm"/>
          </a:ln>
        </p:spPr>
        <p:txBody>
          <a:bodyPr wrap="none" anchor="ctr"/>
          <a:lstStyle/>
          <a:p>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7768"/>
                                        </p:tgtEl>
                                        <p:attrNameLst>
                                          <p:attrName>style.visibility</p:attrName>
                                        </p:attrNameLst>
                                      </p:cBhvr>
                                      <p:to>
                                        <p:strVal val="visible"/>
                                      </p:to>
                                    </p:set>
                                    <p:animEffect transition="in" filter="wipe(up)">
                                      <p:cBhvr>
                                        <p:cTn id="12" dur="500"/>
                                        <p:tgtEl>
                                          <p:spTgt spid="1177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7769"/>
                                        </p:tgtEl>
                                        <p:attrNameLst>
                                          <p:attrName>style.visibility</p:attrName>
                                        </p:attrNameLst>
                                      </p:cBhvr>
                                      <p:to>
                                        <p:strVal val="visible"/>
                                      </p:to>
                                    </p:set>
                                    <p:animEffect transition="in" filter="wipe(up)">
                                      <p:cBhvr>
                                        <p:cTn id="17" dur="500"/>
                                        <p:tgtEl>
                                          <p:spTgt spid="1177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7770"/>
                                        </p:tgtEl>
                                        <p:attrNameLst>
                                          <p:attrName>style.visibility</p:attrName>
                                        </p:attrNameLst>
                                      </p:cBhvr>
                                      <p:to>
                                        <p:strVal val="visible"/>
                                      </p:to>
                                    </p:set>
                                    <p:animEffect transition="in" filter="dissolve">
                                      <p:cBhvr>
                                        <p:cTn id="22" dur="500"/>
                                        <p:tgtEl>
                                          <p:spTgt spid="1177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7771"/>
                                        </p:tgtEl>
                                        <p:attrNameLst>
                                          <p:attrName>style.visibility</p:attrName>
                                        </p:attrNameLst>
                                      </p:cBhvr>
                                      <p:to>
                                        <p:strVal val="visible"/>
                                      </p:to>
                                    </p:set>
                                    <p:animEffect transition="in" filter="dissolve">
                                      <p:cBhvr>
                                        <p:cTn id="27" dur="500"/>
                                        <p:tgtEl>
                                          <p:spTgt spid="1177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7772"/>
                                        </p:tgtEl>
                                        <p:attrNameLst>
                                          <p:attrName>style.visibility</p:attrName>
                                        </p:attrNameLst>
                                      </p:cBhvr>
                                      <p:to>
                                        <p:strVal val="visible"/>
                                      </p:to>
                                    </p:set>
                                    <p:animEffect transition="in" filter="dissolve">
                                      <p:cBhvr>
                                        <p:cTn id="32" dur="500"/>
                                        <p:tgtEl>
                                          <p:spTgt spid="117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8" grpId="0" animBg="1"/>
      <p:bldP spid="117769" grpId="0" animBg="1"/>
      <p:bldP spid="117770" grpId="0" animBg="1"/>
      <p:bldP spid="117771" grpId="0" animBg="1"/>
      <p:bldP spid="11777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355600"/>
            <a:ext cx="7772400" cy="1143000"/>
          </a:xfrm>
        </p:spPr>
        <p:txBody>
          <a:bodyPr/>
          <a:lstStyle/>
          <a:p>
            <a:pPr eaLnBrk="1" hangingPunct="1"/>
            <a:r>
              <a:rPr lang="en-US" smtClean="0"/>
              <a:t>Effects of Experience on Ocular Dominance Columns</a:t>
            </a:r>
          </a:p>
        </p:txBody>
      </p:sp>
      <p:pic>
        <p:nvPicPr>
          <p:cNvPr id="134147" name="Picture 3"/>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r="2065" b="2240"/>
          <a:stretch>
            <a:fillRect/>
          </a:stretch>
        </p:blipFill>
        <p:spPr bwMode="auto">
          <a:xfrm>
            <a:off x="1946275" y="1457325"/>
            <a:ext cx="632777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3094038" y="6194425"/>
            <a:ext cx="333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atin typeface="Arial" charset="0"/>
              </a:rPr>
              <a:t>Nativism vs. Empricism</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fade">
                                      <p:cBhvr>
                                        <p:cTn id="7" dur="800" decel="100000"/>
                                        <p:tgtEl>
                                          <p:spTgt spid="134146"/>
                                        </p:tgtEl>
                                      </p:cBhvr>
                                    </p:animEffect>
                                    <p:anim calcmode="lin" valueType="num">
                                      <p:cBhvr>
                                        <p:cTn id="8" dur="800" decel="100000" fill="hold"/>
                                        <p:tgtEl>
                                          <p:spTgt spid="134146"/>
                                        </p:tgtEl>
                                        <p:attrNameLst>
                                          <p:attrName>style.rotation</p:attrName>
                                        </p:attrNameLst>
                                      </p:cBhvr>
                                      <p:tavLst>
                                        <p:tav tm="0">
                                          <p:val>
                                            <p:fltVal val="-90"/>
                                          </p:val>
                                        </p:tav>
                                        <p:tav tm="100000">
                                          <p:val>
                                            <p:fltVal val="0"/>
                                          </p:val>
                                        </p:tav>
                                      </p:tavLst>
                                    </p:anim>
                                    <p:anim calcmode="lin" valueType="num">
                                      <p:cBhvr>
                                        <p:cTn id="9" dur="800" decel="100000" fill="hold"/>
                                        <p:tgtEl>
                                          <p:spTgt spid="134146"/>
                                        </p:tgtEl>
                                        <p:attrNameLst>
                                          <p:attrName>ppt_x</p:attrName>
                                        </p:attrNameLst>
                                      </p:cBhvr>
                                      <p:tavLst>
                                        <p:tav tm="0">
                                          <p:val>
                                            <p:strVal val="#ppt_x+0.4"/>
                                          </p:val>
                                        </p:tav>
                                        <p:tav tm="100000">
                                          <p:val>
                                            <p:strVal val="#ppt_x-0.05"/>
                                          </p:val>
                                        </p:tav>
                                      </p:tavLst>
                                    </p:anim>
                                    <p:anim calcmode="lin" valueType="num">
                                      <p:cBhvr>
                                        <p:cTn id="10" dur="800" decel="100000" fill="hold"/>
                                        <p:tgtEl>
                                          <p:spTgt spid="1341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41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414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134147"/>
                                        </p:tgtEl>
                                        <p:attrNameLst>
                                          <p:attrName>style.visibility</p:attrName>
                                        </p:attrNameLst>
                                      </p:cBhvr>
                                      <p:to>
                                        <p:strVal val="visible"/>
                                      </p:to>
                                    </p:set>
                                    <p:anim calcmode="lin" valueType="num">
                                      <p:cBhvr>
                                        <p:cTn id="17" dur="500" fill="hold"/>
                                        <p:tgtEl>
                                          <p:spTgt spid="134147"/>
                                        </p:tgtEl>
                                        <p:attrNameLst>
                                          <p:attrName>ppt_w</p:attrName>
                                        </p:attrNameLst>
                                      </p:cBhvr>
                                      <p:tavLst>
                                        <p:tav tm="0">
                                          <p:val>
                                            <p:fltVal val="0"/>
                                          </p:val>
                                        </p:tav>
                                        <p:tav tm="100000">
                                          <p:val>
                                            <p:strVal val="#ppt_w"/>
                                          </p:val>
                                        </p:tav>
                                      </p:tavLst>
                                    </p:anim>
                                    <p:anim calcmode="lin" valueType="num">
                                      <p:cBhvr>
                                        <p:cTn id="18" dur="500" fill="hold"/>
                                        <p:tgtEl>
                                          <p:spTgt spid="134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85813" y="52388"/>
            <a:ext cx="7772400" cy="1143000"/>
          </a:xfrm>
        </p:spPr>
        <p:txBody>
          <a:bodyPr/>
          <a:lstStyle/>
          <a:p>
            <a:pPr eaLnBrk="1" hangingPunct="1"/>
            <a:r>
              <a:rPr lang="en-US" smtClean="0"/>
              <a:t>Effects of Experience on Occular Dominance Columns</a:t>
            </a:r>
          </a:p>
        </p:txBody>
      </p:sp>
      <p:pic>
        <p:nvPicPr>
          <p:cNvPr id="41987" name="Picture 3" descr="occdom"/>
          <p:cNvPicPr>
            <a:picLocks noChangeAspect="1" noChangeArrowheads="1"/>
          </p:cNvPicPr>
          <p:nvPr/>
        </p:nvPicPr>
        <p:blipFill>
          <a:blip r:embed="rId3">
            <a:extLst>
              <a:ext uri="{28A0092B-C50C-407E-A947-70E740481C1C}">
                <a14:useLocalDpi xmlns:a14="http://schemas.microsoft.com/office/drawing/2010/main" val="0"/>
              </a:ext>
            </a:extLst>
          </a:blip>
          <a:srcRect t="505"/>
          <a:stretch>
            <a:fillRect/>
          </a:stretch>
        </p:blipFill>
        <p:spPr bwMode="auto">
          <a:xfrm>
            <a:off x="2122488" y="1328738"/>
            <a:ext cx="5049837"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9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546100" y="957263"/>
            <a:ext cx="4075113" cy="390525"/>
            <a:chOff x="357" y="594"/>
            <a:chExt cx="2567" cy="246"/>
          </a:xfrm>
        </p:grpSpPr>
        <p:sp>
          <p:nvSpPr>
            <p:cNvPr id="5453" name="Oval 3"/>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4" name="Oval 4"/>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5" name="Oval 5"/>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6" name="Oval 6"/>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7" name="Oval 7"/>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8" name="Oval 8"/>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9" name="Oval 9"/>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60" name="Oval 10"/>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61" name="Oval 11"/>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62" name="Oval 12"/>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63" name="Oval 13"/>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5123" name="Group 14"/>
          <p:cNvGrpSpPr>
            <a:grpSpLocks/>
          </p:cNvGrpSpPr>
          <p:nvPr/>
        </p:nvGrpSpPr>
        <p:grpSpPr bwMode="auto">
          <a:xfrm>
            <a:off x="546100" y="2955925"/>
            <a:ext cx="4075113" cy="390525"/>
            <a:chOff x="357" y="594"/>
            <a:chExt cx="2567" cy="246"/>
          </a:xfrm>
        </p:grpSpPr>
        <p:sp>
          <p:nvSpPr>
            <p:cNvPr id="5442" name="Oval 15"/>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3" name="Oval 16"/>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4" name="Oval 17"/>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5" name="Oval 18"/>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6" name="Oval 19"/>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7" name="Oval 20"/>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8" name="Oval 21"/>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9" name="Oval 22"/>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0" name="Oval 23"/>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1" name="Oval 24"/>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52" name="Oval 25"/>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5124" name="Oval 26"/>
          <p:cNvSpPr>
            <a:spLocks noChangeArrowheads="1"/>
          </p:cNvSpPr>
          <p:nvPr/>
        </p:nvSpPr>
        <p:spPr bwMode="auto">
          <a:xfrm>
            <a:off x="546100"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25" name="Oval 27"/>
          <p:cNvSpPr>
            <a:spLocks noChangeArrowheads="1"/>
          </p:cNvSpPr>
          <p:nvPr/>
        </p:nvSpPr>
        <p:spPr bwMode="auto">
          <a:xfrm>
            <a:off x="9159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00" name="Oval 28"/>
          <p:cNvSpPr>
            <a:spLocks noChangeArrowheads="1"/>
          </p:cNvSpPr>
          <p:nvPr/>
        </p:nvSpPr>
        <p:spPr bwMode="auto">
          <a:xfrm>
            <a:off x="16525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27" name="Oval 29"/>
          <p:cNvSpPr>
            <a:spLocks noChangeArrowheads="1"/>
          </p:cNvSpPr>
          <p:nvPr/>
        </p:nvSpPr>
        <p:spPr bwMode="auto">
          <a:xfrm>
            <a:off x="20208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28" name="Oval 30"/>
          <p:cNvSpPr>
            <a:spLocks noChangeArrowheads="1"/>
          </p:cNvSpPr>
          <p:nvPr/>
        </p:nvSpPr>
        <p:spPr bwMode="auto">
          <a:xfrm>
            <a:off x="23891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03" name="Oval 31"/>
          <p:cNvSpPr>
            <a:spLocks noChangeArrowheads="1"/>
          </p:cNvSpPr>
          <p:nvPr/>
        </p:nvSpPr>
        <p:spPr bwMode="auto">
          <a:xfrm>
            <a:off x="31257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0" name="Oval 32"/>
          <p:cNvSpPr>
            <a:spLocks noChangeArrowheads="1"/>
          </p:cNvSpPr>
          <p:nvPr/>
        </p:nvSpPr>
        <p:spPr bwMode="auto">
          <a:xfrm>
            <a:off x="34940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1" name="Oval 33"/>
          <p:cNvSpPr>
            <a:spLocks noChangeArrowheads="1"/>
          </p:cNvSpPr>
          <p:nvPr/>
        </p:nvSpPr>
        <p:spPr bwMode="auto">
          <a:xfrm>
            <a:off x="38623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2" name="Oval 34"/>
          <p:cNvSpPr>
            <a:spLocks noChangeArrowheads="1"/>
          </p:cNvSpPr>
          <p:nvPr/>
        </p:nvSpPr>
        <p:spPr bwMode="auto">
          <a:xfrm>
            <a:off x="42306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5133" name="Group 35"/>
          <p:cNvGrpSpPr>
            <a:grpSpLocks/>
          </p:cNvGrpSpPr>
          <p:nvPr/>
        </p:nvGrpSpPr>
        <p:grpSpPr bwMode="auto">
          <a:xfrm>
            <a:off x="546100" y="1766888"/>
            <a:ext cx="4075113" cy="390525"/>
            <a:chOff x="357" y="594"/>
            <a:chExt cx="2567" cy="246"/>
          </a:xfrm>
        </p:grpSpPr>
        <p:sp>
          <p:nvSpPr>
            <p:cNvPr id="5431" name="Oval 3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2" name="Oval 3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3" name="Oval 3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4" name="Oval 3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5" name="Oval 4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6" name="Oval 4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7" name="Oval 4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8" name="Oval 4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9" name="Oval 4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0" name="Oval 4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41" name="Oval 4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5134" name="Group 47"/>
          <p:cNvGrpSpPr>
            <a:grpSpLocks/>
          </p:cNvGrpSpPr>
          <p:nvPr/>
        </p:nvGrpSpPr>
        <p:grpSpPr bwMode="auto">
          <a:xfrm>
            <a:off x="546100" y="1362075"/>
            <a:ext cx="4075113" cy="390525"/>
            <a:chOff x="357" y="594"/>
            <a:chExt cx="2567" cy="246"/>
          </a:xfrm>
        </p:grpSpPr>
        <p:sp>
          <p:nvSpPr>
            <p:cNvPr id="5420" name="Oval 48"/>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1" name="Oval 49"/>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2" name="Oval 50"/>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3" name="Oval 51"/>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4" name="Oval 52"/>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5" name="Oval 53"/>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6" name="Oval 54"/>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7" name="Oval 55"/>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8" name="Oval 56"/>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29" name="Oval 57"/>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30" name="Oval 58"/>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5135" name="Group 59"/>
          <p:cNvGrpSpPr>
            <a:grpSpLocks/>
          </p:cNvGrpSpPr>
          <p:nvPr/>
        </p:nvGrpSpPr>
        <p:grpSpPr bwMode="auto">
          <a:xfrm>
            <a:off x="546100" y="2563813"/>
            <a:ext cx="4075113" cy="390525"/>
            <a:chOff x="357" y="594"/>
            <a:chExt cx="2567" cy="246"/>
          </a:xfrm>
        </p:grpSpPr>
        <p:sp>
          <p:nvSpPr>
            <p:cNvPr id="5409" name="Oval 60"/>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0" name="Oval 61"/>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1" name="Oval 62"/>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2" name="Oval 63"/>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3" name="Oval 64"/>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4" name="Oval 65"/>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5" name="Oval 66"/>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6" name="Oval 67"/>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7" name="Oval 68"/>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8" name="Oval 69"/>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19" name="Oval 70"/>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79943" name="Oval 71"/>
          <p:cNvSpPr>
            <a:spLocks noChangeArrowheads="1"/>
          </p:cNvSpPr>
          <p:nvPr/>
        </p:nvSpPr>
        <p:spPr bwMode="auto">
          <a:xfrm>
            <a:off x="9382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7" name="Oval 72"/>
          <p:cNvSpPr>
            <a:spLocks noChangeArrowheads="1"/>
          </p:cNvSpPr>
          <p:nvPr/>
        </p:nvSpPr>
        <p:spPr bwMode="auto">
          <a:xfrm>
            <a:off x="13065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8" name="Oval 73"/>
          <p:cNvSpPr>
            <a:spLocks noChangeArrowheads="1"/>
          </p:cNvSpPr>
          <p:nvPr/>
        </p:nvSpPr>
        <p:spPr bwMode="auto">
          <a:xfrm>
            <a:off x="16748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39" name="Oval 74"/>
          <p:cNvSpPr>
            <a:spLocks noChangeArrowheads="1"/>
          </p:cNvSpPr>
          <p:nvPr/>
        </p:nvSpPr>
        <p:spPr bwMode="auto">
          <a:xfrm>
            <a:off x="20431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40" name="Oval 75"/>
          <p:cNvSpPr>
            <a:spLocks noChangeArrowheads="1"/>
          </p:cNvSpPr>
          <p:nvPr/>
        </p:nvSpPr>
        <p:spPr bwMode="auto">
          <a:xfrm>
            <a:off x="24114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41" name="Oval 76"/>
          <p:cNvSpPr>
            <a:spLocks noChangeArrowheads="1"/>
          </p:cNvSpPr>
          <p:nvPr/>
        </p:nvSpPr>
        <p:spPr bwMode="auto">
          <a:xfrm>
            <a:off x="27797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42" name="Oval 77"/>
          <p:cNvSpPr>
            <a:spLocks noChangeArrowheads="1"/>
          </p:cNvSpPr>
          <p:nvPr/>
        </p:nvSpPr>
        <p:spPr bwMode="auto">
          <a:xfrm>
            <a:off x="31480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43" name="Oval 78"/>
          <p:cNvSpPr>
            <a:spLocks noChangeArrowheads="1"/>
          </p:cNvSpPr>
          <p:nvPr/>
        </p:nvSpPr>
        <p:spPr bwMode="auto">
          <a:xfrm>
            <a:off x="35163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51" name="Oval 79"/>
          <p:cNvSpPr>
            <a:spLocks noChangeArrowheads="1"/>
          </p:cNvSpPr>
          <p:nvPr/>
        </p:nvSpPr>
        <p:spPr bwMode="auto">
          <a:xfrm>
            <a:off x="38846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45" name="Oval 80"/>
          <p:cNvSpPr>
            <a:spLocks noChangeArrowheads="1"/>
          </p:cNvSpPr>
          <p:nvPr/>
        </p:nvSpPr>
        <p:spPr bwMode="auto">
          <a:xfrm>
            <a:off x="42529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5146" name="Group 81"/>
          <p:cNvGrpSpPr>
            <a:grpSpLocks/>
          </p:cNvGrpSpPr>
          <p:nvPr/>
        </p:nvGrpSpPr>
        <p:grpSpPr bwMode="auto">
          <a:xfrm>
            <a:off x="568325" y="5345113"/>
            <a:ext cx="4075113" cy="390525"/>
            <a:chOff x="357" y="594"/>
            <a:chExt cx="2567" cy="246"/>
          </a:xfrm>
        </p:grpSpPr>
        <p:sp>
          <p:nvSpPr>
            <p:cNvPr id="5398" name="Oval 82"/>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9" name="Oval 83"/>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0" name="Oval 84"/>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1" name="Oval 85"/>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2" name="Oval 86"/>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3" name="Oval 87"/>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4" name="Oval 88"/>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5" name="Oval 89"/>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6" name="Oval 90"/>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7" name="Oval 91"/>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408" name="Oval 92"/>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5147" name="Group 93"/>
          <p:cNvGrpSpPr>
            <a:grpSpLocks/>
          </p:cNvGrpSpPr>
          <p:nvPr/>
        </p:nvGrpSpPr>
        <p:grpSpPr bwMode="auto">
          <a:xfrm>
            <a:off x="568325" y="4562475"/>
            <a:ext cx="4075113" cy="390525"/>
            <a:chOff x="357" y="594"/>
            <a:chExt cx="2567" cy="246"/>
          </a:xfrm>
        </p:grpSpPr>
        <p:sp>
          <p:nvSpPr>
            <p:cNvPr id="5387" name="Oval 94"/>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8" name="Oval 95"/>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9" name="Oval 96"/>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0" name="Oval 97"/>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1" name="Oval 98"/>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2" name="Oval 99"/>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3" name="Oval 100"/>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4" name="Oval 101"/>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5" name="Oval 102"/>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6" name="Oval 103"/>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97" name="Oval 104"/>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5148" name="Group 105"/>
          <p:cNvGrpSpPr>
            <a:grpSpLocks/>
          </p:cNvGrpSpPr>
          <p:nvPr/>
        </p:nvGrpSpPr>
        <p:grpSpPr bwMode="auto">
          <a:xfrm>
            <a:off x="568325" y="4156075"/>
            <a:ext cx="4075113" cy="390525"/>
            <a:chOff x="357" y="594"/>
            <a:chExt cx="2567" cy="246"/>
          </a:xfrm>
        </p:grpSpPr>
        <p:sp>
          <p:nvSpPr>
            <p:cNvPr id="5376" name="Oval 10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7" name="Oval 10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8" name="Oval 10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9" name="Oval 10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0" name="Oval 11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1" name="Oval 11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2" name="Oval 11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3" name="Oval 11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4" name="Oval 11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5" name="Oval 11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86" name="Oval 11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5149" name="Oval 117"/>
          <p:cNvSpPr>
            <a:spLocks noChangeArrowheads="1"/>
          </p:cNvSpPr>
          <p:nvPr/>
        </p:nvSpPr>
        <p:spPr bwMode="auto">
          <a:xfrm>
            <a:off x="568325"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50" name="Oval 118"/>
          <p:cNvSpPr>
            <a:spLocks noChangeArrowheads="1"/>
          </p:cNvSpPr>
          <p:nvPr/>
        </p:nvSpPr>
        <p:spPr bwMode="auto">
          <a:xfrm>
            <a:off x="9382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91" name="Oval 119"/>
          <p:cNvSpPr>
            <a:spLocks noChangeArrowheads="1"/>
          </p:cNvSpPr>
          <p:nvPr/>
        </p:nvSpPr>
        <p:spPr bwMode="auto">
          <a:xfrm>
            <a:off x="16748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92" name="Oval 120"/>
          <p:cNvSpPr>
            <a:spLocks noChangeArrowheads="1"/>
          </p:cNvSpPr>
          <p:nvPr/>
        </p:nvSpPr>
        <p:spPr bwMode="auto">
          <a:xfrm>
            <a:off x="20431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93" name="Oval 121"/>
          <p:cNvSpPr>
            <a:spLocks noChangeArrowheads="1"/>
          </p:cNvSpPr>
          <p:nvPr/>
        </p:nvSpPr>
        <p:spPr bwMode="auto">
          <a:xfrm>
            <a:off x="27797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79994" name="Oval 122"/>
          <p:cNvSpPr>
            <a:spLocks noChangeArrowheads="1"/>
          </p:cNvSpPr>
          <p:nvPr/>
        </p:nvSpPr>
        <p:spPr bwMode="auto">
          <a:xfrm>
            <a:off x="35163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55" name="Oval 123"/>
          <p:cNvSpPr>
            <a:spLocks noChangeArrowheads="1"/>
          </p:cNvSpPr>
          <p:nvPr/>
        </p:nvSpPr>
        <p:spPr bwMode="auto">
          <a:xfrm>
            <a:off x="38846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56" name="Oval 124"/>
          <p:cNvSpPr>
            <a:spLocks noChangeArrowheads="1"/>
          </p:cNvSpPr>
          <p:nvPr/>
        </p:nvSpPr>
        <p:spPr bwMode="auto">
          <a:xfrm>
            <a:off x="42529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5157" name="Group 125"/>
          <p:cNvGrpSpPr>
            <a:grpSpLocks/>
          </p:cNvGrpSpPr>
          <p:nvPr/>
        </p:nvGrpSpPr>
        <p:grpSpPr bwMode="auto">
          <a:xfrm>
            <a:off x="568325" y="4953000"/>
            <a:ext cx="4075113" cy="390525"/>
            <a:chOff x="357" y="594"/>
            <a:chExt cx="2567" cy="246"/>
          </a:xfrm>
        </p:grpSpPr>
        <p:sp>
          <p:nvSpPr>
            <p:cNvPr id="5365" name="Oval 12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66" name="Oval 12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67" name="Oval 12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68" name="Oval 12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69" name="Oval 13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0" name="Oval 13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1" name="Oval 13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2" name="Oval 13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3" name="Oval 13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4" name="Oval 13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375" name="Oval 13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1" name="Group 137"/>
          <p:cNvGrpSpPr>
            <a:grpSpLocks/>
          </p:cNvGrpSpPr>
          <p:nvPr/>
        </p:nvGrpSpPr>
        <p:grpSpPr bwMode="auto">
          <a:xfrm>
            <a:off x="5878513" y="2314575"/>
            <a:ext cx="2162175" cy="2108200"/>
            <a:chOff x="3703" y="1386"/>
            <a:chExt cx="1362" cy="1328"/>
          </a:xfrm>
        </p:grpSpPr>
        <p:sp>
          <p:nvSpPr>
            <p:cNvPr id="5362" name="Oval 138"/>
            <p:cNvSpPr>
              <a:spLocks noChangeArrowheads="1"/>
            </p:cNvSpPr>
            <p:nvPr/>
          </p:nvSpPr>
          <p:spPr bwMode="auto">
            <a:xfrm>
              <a:off x="3895" y="1386"/>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63" name="Oval 139"/>
            <p:cNvSpPr>
              <a:spLocks noChangeArrowheads="1"/>
            </p:cNvSpPr>
            <p:nvPr/>
          </p:nvSpPr>
          <p:spPr bwMode="auto">
            <a:xfrm>
              <a:off x="4759" y="1391"/>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64" name="Freeform 140"/>
            <p:cNvSpPr>
              <a:spLocks/>
            </p:cNvSpPr>
            <p:nvPr/>
          </p:nvSpPr>
          <p:spPr bwMode="auto">
            <a:xfrm>
              <a:off x="3703" y="2263"/>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0014" name="Rectangle 142"/>
          <p:cNvSpPr>
            <a:spLocks noChangeArrowheads="1"/>
          </p:cNvSpPr>
          <p:nvPr/>
        </p:nvSpPr>
        <p:spPr bwMode="auto">
          <a:xfrm>
            <a:off x="846138" y="5892800"/>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sz="1800" b="1">
                <a:solidFill>
                  <a:schemeClr val="tx2"/>
                </a:solidFill>
                <a:latin typeface="Arial" charset="0"/>
              </a:rPr>
              <a:t>The Retina</a:t>
            </a:r>
          </a:p>
          <a:p>
            <a:pPr algn="ctr" eaLnBrk="0" hangingPunct="0"/>
            <a:r>
              <a:rPr lang="en-US" sz="1800" b="1">
                <a:solidFill>
                  <a:schemeClr val="tx2"/>
                </a:solidFill>
                <a:latin typeface="Arial" charset="0"/>
              </a:rPr>
              <a:t>(ganglion cell receptive fields)</a:t>
            </a:r>
          </a:p>
        </p:txBody>
      </p:sp>
      <p:grpSp>
        <p:nvGrpSpPr>
          <p:cNvPr id="12" name="Group 143"/>
          <p:cNvGrpSpPr>
            <a:grpSpLocks/>
          </p:cNvGrpSpPr>
          <p:nvPr/>
        </p:nvGrpSpPr>
        <p:grpSpPr bwMode="auto">
          <a:xfrm>
            <a:off x="1306513" y="1449388"/>
            <a:ext cx="5249862" cy="2408237"/>
            <a:chOff x="567" y="897"/>
            <a:chExt cx="3307" cy="1517"/>
          </a:xfrm>
        </p:grpSpPr>
        <p:sp>
          <p:nvSpPr>
            <p:cNvPr id="5351" name="Line 144"/>
            <p:cNvSpPr>
              <a:spLocks noChangeShapeType="1"/>
            </p:cNvSpPr>
            <p:nvPr/>
          </p:nvSpPr>
          <p:spPr bwMode="auto">
            <a:xfrm flipV="1">
              <a:off x="1015" y="906"/>
              <a:ext cx="2824" cy="5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2" name="Line 145"/>
            <p:cNvSpPr>
              <a:spLocks noChangeShapeType="1"/>
            </p:cNvSpPr>
            <p:nvPr/>
          </p:nvSpPr>
          <p:spPr bwMode="auto">
            <a:xfrm flipV="1">
              <a:off x="1947" y="910"/>
              <a:ext cx="1891" cy="5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3" name="Line 146"/>
            <p:cNvSpPr>
              <a:spLocks noChangeShapeType="1"/>
            </p:cNvSpPr>
            <p:nvPr/>
          </p:nvSpPr>
          <p:spPr bwMode="auto">
            <a:xfrm flipV="1">
              <a:off x="567" y="910"/>
              <a:ext cx="3276" cy="1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4" name="Line 147"/>
            <p:cNvSpPr>
              <a:spLocks noChangeShapeType="1"/>
            </p:cNvSpPr>
            <p:nvPr/>
          </p:nvSpPr>
          <p:spPr bwMode="auto">
            <a:xfrm flipV="1">
              <a:off x="795" y="913"/>
              <a:ext cx="3039" cy="14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5" name="Line 148"/>
            <p:cNvSpPr>
              <a:spLocks noChangeShapeType="1"/>
            </p:cNvSpPr>
            <p:nvPr/>
          </p:nvSpPr>
          <p:spPr bwMode="auto">
            <a:xfrm flipV="1">
              <a:off x="1033" y="897"/>
              <a:ext cx="2841" cy="15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56" name="Line 149"/>
            <p:cNvSpPr>
              <a:spLocks noChangeShapeType="1"/>
            </p:cNvSpPr>
            <p:nvPr/>
          </p:nvSpPr>
          <p:spPr bwMode="auto">
            <a:xfrm flipV="1">
              <a:off x="1262" y="921"/>
              <a:ext cx="2579" cy="14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7" name="Line 150"/>
            <p:cNvSpPr>
              <a:spLocks noChangeShapeType="1"/>
            </p:cNvSpPr>
            <p:nvPr/>
          </p:nvSpPr>
          <p:spPr bwMode="auto">
            <a:xfrm flipV="1">
              <a:off x="1499" y="918"/>
              <a:ext cx="2326" cy="14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8" name="Line 151"/>
            <p:cNvSpPr>
              <a:spLocks noChangeShapeType="1"/>
            </p:cNvSpPr>
            <p:nvPr/>
          </p:nvSpPr>
          <p:spPr bwMode="auto">
            <a:xfrm flipV="1">
              <a:off x="1728" y="922"/>
              <a:ext cx="2104" cy="14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9" name="Line 152"/>
            <p:cNvSpPr>
              <a:spLocks noChangeShapeType="1"/>
            </p:cNvSpPr>
            <p:nvPr/>
          </p:nvSpPr>
          <p:spPr bwMode="auto">
            <a:xfrm flipV="1">
              <a:off x="1966" y="906"/>
              <a:ext cx="1866" cy="14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0" name="Line 153"/>
            <p:cNvSpPr>
              <a:spLocks noChangeShapeType="1"/>
            </p:cNvSpPr>
            <p:nvPr/>
          </p:nvSpPr>
          <p:spPr bwMode="auto">
            <a:xfrm flipV="1">
              <a:off x="2194" y="914"/>
              <a:ext cx="1646" cy="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1" name="Line 154"/>
            <p:cNvSpPr>
              <a:spLocks noChangeShapeType="1"/>
            </p:cNvSpPr>
            <p:nvPr/>
          </p:nvSpPr>
          <p:spPr bwMode="auto">
            <a:xfrm flipV="1">
              <a:off x="2432" y="911"/>
              <a:ext cx="1400" cy="1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61" name="Oval 155"/>
          <p:cNvSpPr>
            <a:spLocks noChangeArrowheads="1"/>
          </p:cNvSpPr>
          <p:nvPr/>
        </p:nvSpPr>
        <p:spPr bwMode="auto">
          <a:xfrm>
            <a:off x="568325"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80028" name="Oval 156"/>
          <p:cNvSpPr>
            <a:spLocks noChangeArrowheads="1"/>
          </p:cNvSpPr>
          <p:nvPr/>
        </p:nvSpPr>
        <p:spPr bwMode="auto">
          <a:xfrm>
            <a:off x="24114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63" name="Oval 157"/>
          <p:cNvSpPr>
            <a:spLocks noChangeArrowheads="1"/>
          </p:cNvSpPr>
          <p:nvPr/>
        </p:nvSpPr>
        <p:spPr bwMode="auto">
          <a:xfrm>
            <a:off x="27574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5164" name="Oval 158"/>
          <p:cNvSpPr>
            <a:spLocks noChangeArrowheads="1"/>
          </p:cNvSpPr>
          <p:nvPr/>
        </p:nvSpPr>
        <p:spPr bwMode="auto">
          <a:xfrm>
            <a:off x="12842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80031" name="Oval 159"/>
          <p:cNvSpPr>
            <a:spLocks noChangeArrowheads="1"/>
          </p:cNvSpPr>
          <p:nvPr/>
        </p:nvSpPr>
        <p:spPr bwMode="auto">
          <a:xfrm>
            <a:off x="31480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80032" name="Oval 160"/>
          <p:cNvSpPr>
            <a:spLocks noChangeArrowheads="1"/>
          </p:cNvSpPr>
          <p:nvPr/>
        </p:nvSpPr>
        <p:spPr bwMode="auto">
          <a:xfrm>
            <a:off x="13065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80033" name="Oval 161"/>
          <p:cNvSpPr>
            <a:spLocks noChangeArrowheads="1"/>
          </p:cNvSpPr>
          <p:nvPr/>
        </p:nvSpPr>
        <p:spPr bwMode="auto">
          <a:xfrm>
            <a:off x="6583363" y="119221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13" name="Group 162"/>
          <p:cNvGrpSpPr>
            <a:grpSpLocks/>
          </p:cNvGrpSpPr>
          <p:nvPr/>
        </p:nvGrpSpPr>
        <p:grpSpPr bwMode="auto">
          <a:xfrm>
            <a:off x="6856413" y="82550"/>
            <a:ext cx="1865312" cy="939800"/>
            <a:chOff x="4039" y="52"/>
            <a:chExt cx="1175" cy="592"/>
          </a:xfrm>
        </p:grpSpPr>
        <p:sp>
          <p:nvSpPr>
            <p:cNvPr id="5346" name="AutoShape 163"/>
            <p:cNvSpPr>
              <a:spLocks noChangeArrowheads="1"/>
            </p:cNvSpPr>
            <p:nvPr/>
          </p:nvSpPr>
          <p:spPr bwMode="auto">
            <a:xfrm>
              <a:off x="4039" y="52"/>
              <a:ext cx="1175" cy="592"/>
            </a:xfrm>
            <a:prstGeom prst="cloudCallout">
              <a:avLst>
                <a:gd name="adj1" fmla="val -41745"/>
                <a:gd name="adj2" fmla="val 6875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800">
                <a:latin typeface="Arial" charset="0"/>
              </a:endParaRPr>
            </a:p>
          </p:txBody>
        </p:sp>
        <p:grpSp>
          <p:nvGrpSpPr>
            <p:cNvPr id="5347" name="Group 164"/>
            <p:cNvGrpSpPr>
              <a:grpSpLocks/>
            </p:cNvGrpSpPr>
            <p:nvPr/>
          </p:nvGrpSpPr>
          <p:grpSpPr bwMode="auto">
            <a:xfrm>
              <a:off x="4406" y="156"/>
              <a:ext cx="412" cy="402"/>
              <a:chOff x="3703" y="1386"/>
              <a:chExt cx="1362" cy="1328"/>
            </a:xfrm>
          </p:grpSpPr>
          <p:sp>
            <p:nvSpPr>
              <p:cNvPr id="5348" name="Oval 165"/>
              <p:cNvSpPr>
                <a:spLocks noChangeArrowheads="1"/>
              </p:cNvSpPr>
              <p:nvPr/>
            </p:nvSpPr>
            <p:spPr bwMode="auto">
              <a:xfrm>
                <a:off x="3895" y="1386"/>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49" name="Oval 166"/>
              <p:cNvSpPr>
                <a:spLocks noChangeArrowheads="1"/>
              </p:cNvSpPr>
              <p:nvPr/>
            </p:nvSpPr>
            <p:spPr bwMode="auto">
              <a:xfrm>
                <a:off x="4759" y="1391"/>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50" name="Freeform 167"/>
              <p:cNvSpPr>
                <a:spLocks/>
              </p:cNvSpPr>
              <p:nvPr/>
            </p:nvSpPr>
            <p:spPr bwMode="auto">
              <a:xfrm>
                <a:off x="3703" y="2263"/>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5" name="Group 171"/>
          <p:cNvGrpSpPr>
            <a:grpSpLocks/>
          </p:cNvGrpSpPr>
          <p:nvPr/>
        </p:nvGrpSpPr>
        <p:grpSpPr bwMode="auto">
          <a:xfrm>
            <a:off x="4289425" y="293688"/>
            <a:ext cx="2300288" cy="874712"/>
            <a:chOff x="2702" y="185"/>
            <a:chExt cx="1449" cy="551"/>
          </a:xfrm>
        </p:grpSpPr>
        <p:sp>
          <p:nvSpPr>
            <p:cNvPr id="5344" name="Text Box 168"/>
            <p:cNvSpPr txBox="1">
              <a:spLocks noChangeArrowheads="1"/>
            </p:cNvSpPr>
            <p:nvPr/>
          </p:nvSpPr>
          <p:spPr bwMode="auto">
            <a:xfrm>
              <a:off x="2702" y="185"/>
              <a:ext cx="1449" cy="236"/>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600" b="1">
                  <a:solidFill>
                    <a:schemeClr val="tx2"/>
                  </a:solidFill>
                  <a:latin typeface="Arial" charset="0"/>
                </a:rPr>
                <a:t>Somewhere in Cortex</a:t>
              </a:r>
            </a:p>
          </p:txBody>
        </p:sp>
        <p:sp>
          <p:nvSpPr>
            <p:cNvPr id="5345" name="Line 170"/>
            <p:cNvSpPr>
              <a:spLocks noChangeShapeType="1"/>
            </p:cNvSpPr>
            <p:nvPr/>
          </p:nvSpPr>
          <p:spPr bwMode="auto">
            <a:xfrm>
              <a:off x="3528" y="424"/>
              <a:ext cx="592" cy="31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205"/>
          <p:cNvGrpSpPr>
            <a:grpSpLocks/>
          </p:cNvGrpSpPr>
          <p:nvPr/>
        </p:nvGrpSpPr>
        <p:grpSpPr bwMode="auto">
          <a:xfrm>
            <a:off x="5051425" y="4672013"/>
            <a:ext cx="3790950" cy="1795462"/>
            <a:chOff x="3182" y="2943"/>
            <a:chExt cx="2388" cy="1131"/>
          </a:xfrm>
        </p:grpSpPr>
        <p:grpSp>
          <p:nvGrpSpPr>
            <p:cNvPr id="5315" name="Group 203"/>
            <p:cNvGrpSpPr>
              <a:grpSpLocks/>
            </p:cNvGrpSpPr>
            <p:nvPr/>
          </p:nvGrpSpPr>
          <p:grpSpPr bwMode="auto">
            <a:xfrm>
              <a:off x="3296" y="3340"/>
              <a:ext cx="2151" cy="734"/>
              <a:chOff x="3296" y="3340"/>
              <a:chExt cx="2151" cy="734"/>
            </a:xfrm>
          </p:grpSpPr>
          <p:grpSp>
            <p:nvGrpSpPr>
              <p:cNvPr id="5317" name="Group 198"/>
              <p:cNvGrpSpPr>
                <a:grpSpLocks/>
              </p:cNvGrpSpPr>
              <p:nvPr/>
            </p:nvGrpSpPr>
            <p:grpSpPr bwMode="auto">
              <a:xfrm>
                <a:off x="4827" y="3644"/>
                <a:ext cx="365" cy="356"/>
                <a:chOff x="3703" y="2964"/>
                <a:chExt cx="365" cy="356"/>
              </a:xfrm>
            </p:grpSpPr>
            <p:sp>
              <p:nvSpPr>
                <p:cNvPr id="5341" name="Oval 193"/>
                <p:cNvSpPr>
                  <a:spLocks noChangeArrowheads="1"/>
                </p:cNvSpPr>
                <p:nvPr/>
              </p:nvSpPr>
              <p:spPr bwMode="auto">
                <a:xfrm>
                  <a:off x="3754" y="2964"/>
                  <a:ext cx="37" cy="83"/>
                </a:xfrm>
                <a:prstGeom prst="ellipse">
                  <a:avLst/>
                </a:prstGeom>
                <a:solidFill>
                  <a:srgbClr val="DDDDDD"/>
                </a:solidFill>
                <a:ln w="9525" algn="ctr">
                  <a:solidFill>
                    <a:srgbClr val="DDDDDD"/>
                  </a:solidFill>
                  <a:round/>
                  <a:headEnd/>
                  <a:tailEnd/>
                </a:ln>
              </p:spPr>
              <p:txBody>
                <a:bodyPr wrap="none" anchor="ctr"/>
                <a:lstStyle/>
                <a:p>
                  <a:endParaRPr lang="en-US"/>
                </a:p>
              </p:txBody>
            </p:sp>
            <p:sp>
              <p:nvSpPr>
                <p:cNvPr id="5342" name="Oval 194"/>
                <p:cNvSpPr>
                  <a:spLocks noChangeArrowheads="1"/>
                </p:cNvSpPr>
                <p:nvPr/>
              </p:nvSpPr>
              <p:spPr bwMode="auto">
                <a:xfrm>
                  <a:off x="3986" y="2965"/>
                  <a:ext cx="37" cy="83"/>
                </a:xfrm>
                <a:prstGeom prst="ellipse">
                  <a:avLst/>
                </a:prstGeom>
                <a:solidFill>
                  <a:srgbClr val="DDDDDD"/>
                </a:solidFill>
                <a:ln w="9525" algn="ctr">
                  <a:solidFill>
                    <a:srgbClr val="DDDDDD"/>
                  </a:solidFill>
                  <a:round/>
                  <a:headEnd/>
                  <a:tailEnd/>
                </a:ln>
              </p:spPr>
              <p:txBody>
                <a:bodyPr wrap="none" anchor="ctr"/>
                <a:lstStyle/>
                <a:p>
                  <a:endParaRPr lang="en-US"/>
                </a:p>
              </p:txBody>
            </p:sp>
            <p:sp>
              <p:nvSpPr>
                <p:cNvPr id="5343" name="Freeform 195"/>
                <p:cNvSpPr>
                  <a:spLocks/>
                </p:cNvSpPr>
                <p:nvPr/>
              </p:nvSpPr>
              <p:spPr bwMode="auto">
                <a:xfrm>
                  <a:off x="3703" y="3199"/>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DDDD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318" name="Group 197"/>
              <p:cNvGrpSpPr>
                <a:grpSpLocks/>
              </p:cNvGrpSpPr>
              <p:nvPr/>
            </p:nvGrpSpPr>
            <p:grpSpPr bwMode="auto">
              <a:xfrm>
                <a:off x="4883" y="3644"/>
                <a:ext cx="365" cy="356"/>
                <a:chOff x="4303" y="3068"/>
                <a:chExt cx="365" cy="356"/>
              </a:xfrm>
            </p:grpSpPr>
            <p:sp>
              <p:nvSpPr>
                <p:cNvPr id="5338" name="Oval 190"/>
                <p:cNvSpPr>
                  <a:spLocks noChangeArrowheads="1"/>
                </p:cNvSpPr>
                <p:nvPr/>
              </p:nvSpPr>
              <p:spPr bwMode="auto">
                <a:xfrm>
                  <a:off x="4354" y="3068"/>
                  <a:ext cx="37" cy="83"/>
                </a:xfrm>
                <a:prstGeom prst="ellipse">
                  <a:avLst/>
                </a:prstGeom>
                <a:solidFill>
                  <a:srgbClr val="969696"/>
                </a:solidFill>
                <a:ln w="9525" algn="ctr">
                  <a:solidFill>
                    <a:srgbClr val="969696"/>
                  </a:solidFill>
                  <a:round/>
                  <a:headEnd/>
                  <a:tailEnd/>
                </a:ln>
              </p:spPr>
              <p:txBody>
                <a:bodyPr wrap="none" anchor="ctr"/>
                <a:lstStyle/>
                <a:p>
                  <a:endParaRPr lang="en-US"/>
                </a:p>
              </p:txBody>
            </p:sp>
            <p:sp>
              <p:nvSpPr>
                <p:cNvPr id="5339" name="Oval 191"/>
                <p:cNvSpPr>
                  <a:spLocks noChangeArrowheads="1"/>
                </p:cNvSpPr>
                <p:nvPr/>
              </p:nvSpPr>
              <p:spPr bwMode="auto">
                <a:xfrm>
                  <a:off x="4586" y="3069"/>
                  <a:ext cx="37" cy="83"/>
                </a:xfrm>
                <a:prstGeom prst="ellipse">
                  <a:avLst/>
                </a:prstGeom>
                <a:solidFill>
                  <a:srgbClr val="969696"/>
                </a:solidFill>
                <a:ln w="9525" algn="ctr">
                  <a:solidFill>
                    <a:srgbClr val="969696"/>
                  </a:solidFill>
                  <a:round/>
                  <a:headEnd/>
                  <a:tailEnd/>
                </a:ln>
              </p:spPr>
              <p:txBody>
                <a:bodyPr wrap="none" anchor="ctr"/>
                <a:lstStyle/>
                <a:p>
                  <a:endParaRPr lang="en-US"/>
                </a:p>
              </p:txBody>
            </p:sp>
            <p:sp>
              <p:nvSpPr>
                <p:cNvPr id="5340" name="Freeform 192"/>
                <p:cNvSpPr>
                  <a:spLocks/>
                </p:cNvSpPr>
                <p:nvPr/>
              </p:nvSpPr>
              <p:spPr bwMode="auto">
                <a:xfrm>
                  <a:off x="4303" y="3303"/>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319" name="Group 196"/>
              <p:cNvGrpSpPr>
                <a:grpSpLocks/>
              </p:cNvGrpSpPr>
              <p:nvPr/>
            </p:nvGrpSpPr>
            <p:grpSpPr bwMode="auto">
              <a:xfrm>
                <a:off x="4935" y="3644"/>
                <a:ext cx="365" cy="356"/>
                <a:chOff x="4975" y="3124"/>
                <a:chExt cx="365" cy="356"/>
              </a:xfrm>
            </p:grpSpPr>
            <p:sp>
              <p:nvSpPr>
                <p:cNvPr id="5335" name="Oval 187"/>
                <p:cNvSpPr>
                  <a:spLocks noChangeArrowheads="1"/>
                </p:cNvSpPr>
                <p:nvPr/>
              </p:nvSpPr>
              <p:spPr bwMode="auto">
                <a:xfrm>
                  <a:off x="5026" y="3124"/>
                  <a:ext cx="37" cy="83"/>
                </a:xfrm>
                <a:prstGeom prst="ellipse">
                  <a:avLst/>
                </a:prstGeom>
                <a:solidFill>
                  <a:srgbClr val="4D4D4D"/>
                </a:solidFill>
                <a:ln w="9525" algn="ctr">
                  <a:solidFill>
                    <a:srgbClr val="4D4D4D"/>
                  </a:solidFill>
                  <a:round/>
                  <a:headEnd/>
                  <a:tailEnd/>
                </a:ln>
              </p:spPr>
              <p:txBody>
                <a:bodyPr wrap="none" anchor="ctr"/>
                <a:lstStyle/>
                <a:p>
                  <a:endParaRPr lang="en-US"/>
                </a:p>
              </p:txBody>
            </p:sp>
            <p:sp>
              <p:nvSpPr>
                <p:cNvPr id="5336" name="Oval 188"/>
                <p:cNvSpPr>
                  <a:spLocks noChangeArrowheads="1"/>
                </p:cNvSpPr>
                <p:nvPr/>
              </p:nvSpPr>
              <p:spPr bwMode="auto">
                <a:xfrm>
                  <a:off x="5258" y="3125"/>
                  <a:ext cx="37" cy="83"/>
                </a:xfrm>
                <a:prstGeom prst="ellipse">
                  <a:avLst/>
                </a:prstGeom>
                <a:solidFill>
                  <a:srgbClr val="4D4D4D"/>
                </a:solidFill>
                <a:ln w="9525" algn="ctr">
                  <a:solidFill>
                    <a:srgbClr val="4D4D4D"/>
                  </a:solidFill>
                  <a:round/>
                  <a:headEnd/>
                  <a:tailEnd/>
                </a:ln>
              </p:spPr>
              <p:txBody>
                <a:bodyPr wrap="none" anchor="ctr"/>
                <a:lstStyle/>
                <a:p>
                  <a:endParaRPr lang="en-US"/>
                </a:p>
              </p:txBody>
            </p:sp>
            <p:sp>
              <p:nvSpPr>
                <p:cNvPr id="5337" name="Freeform 189"/>
                <p:cNvSpPr>
                  <a:spLocks/>
                </p:cNvSpPr>
                <p:nvPr/>
              </p:nvSpPr>
              <p:spPr bwMode="auto">
                <a:xfrm>
                  <a:off x="4975" y="3359"/>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0" name="Oval 174"/>
              <p:cNvSpPr>
                <a:spLocks noChangeArrowheads="1"/>
              </p:cNvSpPr>
              <p:nvPr/>
            </p:nvSpPr>
            <p:spPr bwMode="auto">
              <a:xfrm>
                <a:off x="3370" y="3652"/>
                <a:ext cx="37" cy="83"/>
              </a:xfrm>
              <a:prstGeom prst="ellipse">
                <a:avLst/>
              </a:prstGeom>
              <a:solidFill>
                <a:schemeClr val="accent2"/>
              </a:solidFill>
              <a:ln w="9525" algn="ctr">
                <a:solidFill>
                  <a:schemeClr val="accent2"/>
                </a:solidFill>
                <a:round/>
                <a:headEnd/>
                <a:tailEnd/>
              </a:ln>
            </p:spPr>
            <p:txBody>
              <a:bodyPr wrap="none" anchor="ctr"/>
              <a:lstStyle/>
              <a:p>
                <a:endParaRPr lang="en-US"/>
              </a:p>
            </p:txBody>
          </p:sp>
          <p:sp>
            <p:nvSpPr>
              <p:cNvPr id="5321" name="Oval 175"/>
              <p:cNvSpPr>
                <a:spLocks noChangeArrowheads="1"/>
              </p:cNvSpPr>
              <p:nvPr/>
            </p:nvSpPr>
            <p:spPr bwMode="auto">
              <a:xfrm>
                <a:off x="3602" y="3653"/>
                <a:ext cx="37" cy="83"/>
              </a:xfrm>
              <a:prstGeom prst="ellipse">
                <a:avLst/>
              </a:prstGeom>
              <a:solidFill>
                <a:schemeClr val="accent2"/>
              </a:solidFill>
              <a:ln w="9525" algn="ctr">
                <a:solidFill>
                  <a:schemeClr val="accent2"/>
                </a:solidFill>
                <a:round/>
                <a:headEnd/>
                <a:tailEnd/>
              </a:ln>
            </p:spPr>
            <p:txBody>
              <a:bodyPr wrap="none" anchor="ctr"/>
              <a:lstStyle/>
              <a:p>
                <a:endParaRPr lang="en-US"/>
              </a:p>
            </p:txBody>
          </p:sp>
          <p:sp>
            <p:nvSpPr>
              <p:cNvPr id="5322" name="Freeform 176"/>
              <p:cNvSpPr>
                <a:spLocks/>
              </p:cNvSpPr>
              <p:nvPr/>
            </p:nvSpPr>
            <p:spPr bwMode="auto">
              <a:xfrm>
                <a:off x="3319" y="3887"/>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323" name="Group 178"/>
              <p:cNvGrpSpPr>
                <a:grpSpLocks/>
              </p:cNvGrpSpPr>
              <p:nvPr/>
            </p:nvGrpSpPr>
            <p:grpSpPr bwMode="auto">
              <a:xfrm>
                <a:off x="4139" y="3652"/>
                <a:ext cx="365" cy="356"/>
                <a:chOff x="2999" y="2992"/>
                <a:chExt cx="1362" cy="1328"/>
              </a:xfrm>
            </p:grpSpPr>
            <p:sp>
              <p:nvSpPr>
                <p:cNvPr id="5332" name="Oval 179"/>
                <p:cNvSpPr>
                  <a:spLocks noChangeArrowheads="1"/>
                </p:cNvSpPr>
                <p:nvPr/>
              </p:nvSpPr>
              <p:spPr bwMode="auto">
                <a:xfrm>
                  <a:off x="3191" y="2992"/>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33" name="Oval 180"/>
                <p:cNvSpPr>
                  <a:spLocks noChangeArrowheads="1"/>
                </p:cNvSpPr>
                <p:nvPr/>
              </p:nvSpPr>
              <p:spPr bwMode="auto">
                <a:xfrm>
                  <a:off x="4055" y="2997"/>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34" name="Freeform 181"/>
                <p:cNvSpPr>
                  <a:spLocks/>
                </p:cNvSpPr>
                <p:nvPr/>
              </p:nvSpPr>
              <p:spPr bwMode="auto">
                <a:xfrm>
                  <a:off x="2999" y="3869"/>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324" name="Group 182"/>
              <p:cNvGrpSpPr>
                <a:grpSpLocks/>
              </p:cNvGrpSpPr>
              <p:nvPr/>
            </p:nvGrpSpPr>
            <p:grpSpPr bwMode="auto">
              <a:xfrm>
                <a:off x="4971" y="3644"/>
                <a:ext cx="365" cy="356"/>
                <a:chOff x="2999" y="2992"/>
                <a:chExt cx="1362" cy="1328"/>
              </a:xfrm>
            </p:grpSpPr>
            <p:sp>
              <p:nvSpPr>
                <p:cNvPr id="5329" name="Oval 183"/>
                <p:cNvSpPr>
                  <a:spLocks noChangeArrowheads="1"/>
                </p:cNvSpPr>
                <p:nvPr/>
              </p:nvSpPr>
              <p:spPr bwMode="auto">
                <a:xfrm>
                  <a:off x="3191" y="2992"/>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30" name="Oval 184"/>
                <p:cNvSpPr>
                  <a:spLocks noChangeArrowheads="1"/>
                </p:cNvSpPr>
                <p:nvPr/>
              </p:nvSpPr>
              <p:spPr bwMode="auto">
                <a:xfrm>
                  <a:off x="4055" y="2997"/>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5331" name="Freeform 185"/>
                <p:cNvSpPr>
                  <a:spLocks/>
                </p:cNvSpPr>
                <p:nvPr/>
              </p:nvSpPr>
              <p:spPr bwMode="auto">
                <a:xfrm>
                  <a:off x="2999" y="3869"/>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5" name="Line 199"/>
              <p:cNvSpPr>
                <a:spLocks noChangeShapeType="1"/>
              </p:cNvSpPr>
              <p:nvPr/>
            </p:nvSpPr>
            <p:spPr bwMode="auto">
              <a:xfrm>
                <a:off x="4866" y="4074"/>
                <a:ext cx="492"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 name="Text Box 200"/>
              <p:cNvSpPr txBox="1">
                <a:spLocks noChangeArrowheads="1"/>
              </p:cNvSpPr>
              <p:nvPr/>
            </p:nvSpPr>
            <p:spPr bwMode="auto">
              <a:xfrm>
                <a:off x="3296" y="3340"/>
                <a:ext cx="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Color</a:t>
                </a:r>
              </a:p>
            </p:txBody>
          </p:sp>
          <p:sp>
            <p:nvSpPr>
              <p:cNvPr id="5327" name="Text Box 201"/>
              <p:cNvSpPr txBox="1">
                <a:spLocks noChangeArrowheads="1"/>
              </p:cNvSpPr>
              <p:nvPr/>
            </p:nvSpPr>
            <p:spPr bwMode="auto">
              <a:xfrm>
                <a:off x="4096" y="3340"/>
                <a:ext cx="4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Shape</a:t>
                </a:r>
              </a:p>
            </p:txBody>
          </p:sp>
          <p:sp>
            <p:nvSpPr>
              <p:cNvPr id="5328" name="Text Box 202"/>
              <p:cNvSpPr txBox="1">
                <a:spLocks noChangeArrowheads="1"/>
              </p:cNvSpPr>
              <p:nvPr/>
            </p:nvSpPr>
            <p:spPr bwMode="auto">
              <a:xfrm>
                <a:off x="4779" y="3340"/>
                <a:ext cx="6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Movement</a:t>
                </a:r>
              </a:p>
            </p:txBody>
          </p:sp>
        </p:grpSp>
        <p:sp>
          <p:nvSpPr>
            <p:cNvPr id="5316" name="Text Box 204"/>
            <p:cNvSpPr txBox="1">
              <a:spLocks noChangeArrowheads="1"/>
            </p:cNvSpPr>
            <p:nvPr/>
          </p:nvSpPr>
          <p:spPr bwMode="auto">
            <a:xfrm>
              <a:off x="3182" y="2943"/>
              <a:ext cx="2388" cy="40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800">
                  <a:latin typeface="Arial" charset="0"/>
                </a:rPr>
                <a:t>But don’t forget!  We’ll have to do this 3 times, and maybe a 4</a:t>
              </a:r>
              <a:r>
                <a:rPr lang="en-US" sz="1800" baseline="30000">
                  <a:latin typeface="Arial" charset="0"/>
                </a:rPr>
                <a:t>th</a:t>
              </a:r>
              <a:r>
                <a:rPr lang="en-US" sz="1800">
                  <a:latin typeface="Arial" charset="0"/>
                </a:rPr>
                <a:t>!</a:t>
              </a:r>
            </a:p>
          </p:txBody>
        </p:sp>
      </p:grpSp>
      <p:grpSp>
        <p:nvGrpSpPr>
          <p:cNvPr id="5171" name="Group 210"/>
          <p:cNvGrpSpPr>
            <a:grpSpLocks/>
          </p:cNvGrpSpPr>
          <p:nvPr/>
        </p:nvGrpSpPr>
        <p:grpSpPr bwMode="auto">
          <a:xfrm>
            <a:off x="673100" y="1089025"/>
            <a:ext cx="3810000" cy="125413"/>
            <a:chOff x="672354" y="1089212"/>
            <a:chExt cx="3810000" cy="125506"/>
          </a:xfrm>
        </p:grpSpPr>
        <p:sp>
          <p:nvSpPr>
            <p:cNvPr id="200" name="Oval 199"/>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Oval 200"/>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Oval 201"/>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Oval 202"/>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Oval 203"/>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Oval 204"/>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Oval 205"/>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Oval 206"/>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Oval 207"/>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Oval 208"/>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Oval 209"/>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2" name="Group 211"/>
          <p:cNvGrpSpPr>
            <a:grpSpLocks/>
          </p:cNvGrpSpPr>
          <p:nvPr/>
        </p:nvGrpSpPr>
        <p:grpSpPr bwMode="auto">
          <a:xfrm>
            <a:off x="681038" y="1484313"/>
            <a:ext cx="3810000" cy="125412"/>
            <a:chOff x="672354" y="1089212"/>
            <a:chExt cx="3810000" cy="125506"/>
          </a:xfrm>
        </p:grpSpPr>
        <p:sp>
          <p:nvSpPr>
            <p:cNvPr id="213" name="Oval 212"/>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Oval 213"/>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Oval 214"/>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Oval 215"/>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Oval 216"/>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Oval 21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Oval 218"/>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Oval 219"/>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Oval 220"/>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Oval 221"/>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Oval 222"/>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3" name="Group 223"/>
          <p:cNvGrpSpPr>
            <a:grpSpLocks/>
          </p:cNvGrpSpPr>
          <p:nvPr/>
        </p:nvGrpSpPr>
        <p:grpSpPr bwMode="auto">
          <a:xfrm>
            <a:off x="673100" y="1895475"/>
            <a:ext cx="3810000" cy="125413"/>
            <a:chOff x="672354" y="1089212"/>
            <a:chExt cx="3810000" cy="125506"/>
          </a:xfrm>
        </p:grpSpPr>
        <p:sp>
          <p:nvSpPr>
            <p:cNvPr id="225" name="Oval 224"/>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 name="Oval 225"/>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Oval 226"/>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Oval 227"/>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Oval 228"/>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 name="Oval 229"/>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Oval 230"/>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Oval 231"/>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Oval 232"/>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Oval 233"/>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Oval 234"/>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4" name="Group 235"/>
          <p:cNvGrpSpPr>
            <a:grpSpLocks/>
          </p:cNvGrpSpPr>
          <p:nvPr/>
        </p:nvGrpSpPr>
        <p:grpSpPr bwMode="auto">
          <a:xfrm>
            <a:off x="673100" y="2298700"/>
            <a:ext cx="3810000" cy="127000"/>
            <a:chOff x="672354" y="1089212"/>
            <a:chExt cx="3810000" cy="125506"/>
          </a:xfrm>
        </p:grpSpPr>
        <p:sp>
          <p:nvSpPr>
            <p:cNvPr id="237" name="Oval 236"/>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Oval 237"/>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Oval 238"/>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Oval 239"/>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Oval 240"/>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Oval 241"/>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Oval 242"/>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Oval 243"/>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Oval 244"/>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Oval 245"/>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Oval 246"/>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5" name="Group 247"/>
          <p:cNvGrpSpPr>
            <a:grpSpLocks/>
          </p:cNvGrpSpPr>
          <p:nvPr/>
        </p:nvGrpSpPr>
        <p:grpSpPr bwMode="auto">
          <a:xfrm>
            <a:off x="681038" y="2693988"/>
            <a:ext cx="3810000" cy="125412"/>
            <a:chOff x="672354" y="1089212"/>
            <a:chExt cx="3810000" cy="125506"/>
          </a:xfrm>
        </p:grpSpPr>
        <p:sp>
          <p:nvSpPr>
            <p:cNvPr id="249" name="Oval 248"/>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Oval 249"/>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Oval 250"/>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Oval 251"/>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Oval 252"/>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Oval 253"/>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Oval 254"/>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Oval 255"/>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Oval 256"/>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Oval 257"/>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Oval 258"/>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6" name="Group 259"/>
          <p:cNvGrpSpPr>
            <a:grpSpLocks/>
          </p:cNvGrpSpPr>
          <p:nvPr/>
        </p:nvGrpSpPr>
        <p:grpSpPr bwMode="auto">
          <a:xfrm>
            <a:off x="673100" y="3097213"/>
            <a:ext cx="3810000" cy="125412"/>
            <a:chOff x="672354" y="1089212"/>
            <a:chExt cx="3810000" cy="125506"/>
          </a:xfrm>
        </p:grpSpPr>
        <p:sp>
          <p:nvSpPr>
            <p:cNvPr id="261" name="Oval 260"/>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Oval 261"/>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Oval 262"/>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Oval 263"/>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Oval 264"/>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Oval 265"/>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Oval 266"/>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Oval 267"/>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Oval 268"/>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Oval 269"/>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Oval 270"/>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7" name="Group 271"/>
          <p:cNvGrpSpPr>
            <a:grpSpLocks/>
          </p:cNvGrpSpPr>
          <p:nvPr/>
        </p:nvGrpSpPr>
        <p:grpSpPr bwMode="auto">
          <a:xfrm>
            <a:off x="698500" y="3473450"/>
            <a:ext cx="3810000" cy="125413"/>
            <a:chOff x="672354" y="1089212"/>
            <a:chExt cx="3810000" cy="125506"/>
          </a:xfrm>
        </p:grpSpPr>
        <p:sp>
          <p:nvSpPr>
            <p:cNvPr id="273" name="Oval 272"/>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Oval 273"/>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Oval 274"/>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Oval 275"/>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Oval 276"/>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Oval 27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 name="Oval 278"/>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Oval 279"/>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Oval 280"/>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Oval 281"/>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 name="Oval 282"/>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8" name="Group 283"/>
          <p:cNvGrpSpPr>
            <a:grpSpLocks/>
          </p:cNvGrpSpPr>
          <p:nvPr/>
        </p:nvGrpSpPr>
        <p:grpSpPr bwMode="auto">
          <a:xfrm>
            <a:off x="690563" y="3868738"/>
            <a:ext cx="3810000" cy="125412"/>
            <a:chOff x="672354" y="1089212"/>
            <a:chExt cx="3810000" cy="125506"/>
          </a:xfrm>
        </p:grpSpPr>
        <p:sp>
          <p:nvSpPr>
            <p:cNvPr id="285" name="Oval 284"/>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Oval 285"/>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Oval 286"/>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Oval 287"/>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Oval 288"/>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Oval 289"/>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Oval 290"/>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Oval 291"/>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 name="Oval 292"/>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 name="Oval 293"/>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 name="Oval 294"/>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79" name="Group 295"/>
          <p:cNvGrpSpPr>
            <a:grpSpLocks/>
          </p:cNvGrpSpPr>
          <p:nvPr/>
        </p:nvGrpSpPr>
        <p:grpSpPr bwMode="auto">
          <a:xfrm>
            <a:off x="708025" y="4289425"/>
            <a:ext cx="3810000" cy="125413"/>
            <a:chOff x="672354" y="1089212"/>
            <a:chExt cx="3810000" cy="125506"/>
          </a:xfrm>
        </p:grpSpPr>
        <p:sp>
          <p:nvSpPr>
            <p:cNvPr id="297" name="Oval 296"/>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Oval 297"/>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Oval 298"/>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Oval 299"/>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Oval 300"/>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 name="Oval 301"/>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 name="Oval 302"/>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Oval 303"/>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 name="Oval 304"/>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Oval 305"/>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Oval 306"/>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80" name="Group 307"/>
          <p:cNvGrpSpPr>
            <a:grpSpLocks/>
          </p:cNvGrpSpPr>
          <p:nvPr/>
        </p:nvGrpSpPr>
        <p:grpSpPr bwMode="auto">
          <a:xfrm>
            <a:off x="698500" y="4702175"/>
            <a:ext cx="3810000" cy="125413"/>
            <a:chOff x="672354" y="1089212"/>
            <a:chExt cx="3810000" cy="125506"/>
          </a:xfrm>
        </p:grpSpPr>
        <p:sp>
          <p:nvSpPr>
            <p:cNvPr id="309" name="Oval 308"/>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 name="Oval 309"/>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Oval 310"/>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 name="Oval 311"/>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Oval 312"/>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Oval 313"/>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Oval 314"/>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6" name="Oval 315"/>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Oval 316"/>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8" name="Oval 317"/>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 name="Oval 318"/>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81" name="Group 319"/>
          <p:cNvGrpSpPr>
            <a:grpSpLocks/>
          </p:cNvGrpSpPr>
          <p:nvPr/>
        </p:nvGrpSpPr>
        <p:grpSpPr bwMode="auto">
          <a:xfrm>
            <a:off x="698500" y="5078413"/>
            <a:ext cx="3810000" cy="125412"/>
            <a:chOff x="672354" y="1089212"/>
            <a:chExt cx="3810000" cy="125506"/>
          </a:xfrm>
        </p:grpSpPr>
        <p:sp>
          <p:nvSpPr>
            <p:cNvPr id="321" name="Oval 320"/>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Oval 321"/>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Oval 322"/>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4" name="Oval 323"/>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Oval 324"/>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6" name="Oval 325"/>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 name="Oval 326"/>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 name="Oval 327"/>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Oval 328"/>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0" name="Oval 329"/>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Oval 330"/>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82" name="Group 331"/>
          <p:cNvGrpSpPr>
            <a:grpSpLocks/>
          </p:cNvGrpSpPr>
          <p:nvPr/>
        </p:nvGrpSpPr>
        <p:grpSpPr bwMode="auto">
          <a:xfrm>
            <a:off x="698500" y="5464175"/>
            <a:ext cx="3810000" cy="125413"/>
            <a:chOff x="672354" y="1089212"/>
            <a:chExt cx="3810000" cy="125506"/>
          </a:xfrm>
        </p:grpSpPr>
        <p:sp>
          <p:nvSpPr>
            <p:cNvPr id="333" name="Oval 332"/>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4" name="Oval 333"/>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5" name="Oval 334"/>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Oval 335"/>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Oval 336"/>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Oval 33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Oval 338"/>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0" name="Oval 339"/>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1" name="Oval 340"/>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2" name="Oval 341"/>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3" name="Oval 342"/>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repeatCount="indefinite" fill="hold" grpId="0" nodeType="clickEffect">
                                  <p:stCondLst>
                                    <p:cond delay="0"/>
                                  </p:stCondLst>
                                  <p:endCondLst>
                                    <p:cond evt="onNext" delay="0">
                                      <p:tgtEl>
                                        <p:sldTgt/>
                                      </p:tgtEl>
                                    </p:cond>
                                  </p:endCondLst>
                                  <p:childTnLst>
                                    <p:animEffect transition="out" filter="fade">
                                      <p:cBhvr>
                                        <p:cTn id="11" dur="2000" tmFilter="0, 0; .2, .5; .8, .5; 1, 0"/>
                                        <p:tgtEl>
                                          <p:spTgt spid="79900"/>
                                        </p:tgtEl>
                                      </p:cBhvr>
                                    </p:animEffect>
                                    <p:animScale>
                                      <p:cBhvr>
                                        <p:cTn id="12" dur="1000" autoRev="1" fill="hold"/>
                                        <p:tgtEl>
                                          <p:spTgt spid="79900"/>
                                        </p:tgtEl>
                                      </p:cBhvr>
                                      <p:by x="105000" y="105000"/>
                                    </p:animScale>
                                  </p:childTnLst>
                                </p:cTn>
                              </p:par>
                              <p:par>
                                <p:cTn id="13" presetID="26" presetClass="emph" presetSubtype="0" repeatCount="indefinite" fill="hold" grpId="0" nodeType="withEffect">
                                  <p:stCondLst>
                                    <p:cond delay="0"/>
                                  </p:stCondLst>
                                  <p:endCondLst>
                                    <p:cond evt="onNext" delay="0">
                                      <p:tgtEl>
                                        <p:sldTgt/>
                                      </p:tgtEl>
                                    </p:cond>
                                  </p:endCondLst>
                                  <p:childTnLst>
                                    <p:animEffect transition="out" filter="fade">
                                      <p:cBhvr>
                                        <p:cTn id="14" dur="2000" tmFilter="0, 0; .2, .5; .8, .5; 1, 0"/>
                                        <p:tgtEl>
                                          <p:spTgt spid="79903"/>
                                        </p:tgtEl>
                                      </p:cBhvr>
                                    </p:animEffect>
                                    <p:animScale>
                                      <p:cBhvr>
                                        <p:cTn id="15" dur="1000" autoRev="1" fill="hold"/>
                                        <p:tgtEl>
                                          <p:spTgt spid="79903"/>
                                        </p:tgtEl>
                                      </p:cBhvr>
                                      <p:by x="105000" y="105000"/>
                                    </p:animScale>
                                  </p:childTnLst>
                                </p:cTn>
                              </p:par>
                              <p:par>
                                <p:cTn id="16" presetID="26" presetClass="emph" presetSubtype="0" repeatCount="indefinite" fill="hold" grpId="0" nodeType="withEffect">
                                  <p:stCondLst>
                                    <p:cond delay="0"/>
                                  </p:stCondLst>
                                  <p:endCondLst>
                                    <p:cond evt="onNext" delay="0">
                                      <p:tgtEl>
                                        <p:sldTgt/>
                                      </p:tgtEl>
                                    </p:cond>
                                  </p:endCondLst>
                                  <p:childTnLst>
                                    <p:animEffect transition="out" filter="fade">
                                      <p:cBhvr>
                                        <p:cTn id="17" dur="2000" tmFilter="0, 0; .2, .5; .8, .5; 1, 0"/>
                                        <p:tgtEl>
                                          <p:spTgt spid="79943"/>
                                        </p:tgtEl>
                                      </p:cBhvr>
                                    </p:animEffect>
                                    <p:animScale>
                                      <p:cBhvr>
                                        <p:cTn id="18" dur="1000" autoRev="1" fill="hold"/>
                                        <p:tgtEl>
                                          <p:spTgt spid="79943"/>
                                        </p:tgtEl>
                                      </p:cBhvr>
                                      <p:by x="105000" y="105000"/>
                                    </p:animScale>
                                  </p:childTnLst>
                                </p:cTn>
                              </p:par>
                              <p:par>
                                <p:cTn id="19" presetID="26" presetClass="emph" presetSubtype="0" repeatCount="indefinite" fill="hold" grpId="0" nodeType="withEffect">
                                  <p:stCondLst>
                                    <p:cond delay="0"/>
                                  </p:stCondLst>
                                  <p:endCondLst>
                                    <p:cond evt="onNext" delay="0">
                                      <p:tgtEl>
                                        <p:sldTgt/>
                                      </p:tgtEl>
                                    </p:cond>
                                  </p:endCondLst>
                                  <p:childTnLst>
                                    <p:animEffect transition="out" filter="fade">
                                      <p:cBhvr>
                                        <p:cTn id="20" dur="2000" tmFilter="0, 0; .2, .5; .8, .5; 1, 0"/>
                                        <p:tgtEl>
                                          <p:spTgt spid="80032"/>
                                        </p:tgtEl>
                                      </p:cBhvr>
                                    </p:animEffect>
                                    <p:animScale>
                                      <p:cBhvr>
                                        <p:cTn id="21" dur="1000" autoRev="1" fill="hold"/>
                                        <p:tgtEl>
                                          <p:spTgt spid="80032"/>
                                        </p:tgtEl>
                                      </p:cBhvr>
                                      <p:by x="105000" y="105000"/>
                                    </p:animScale>
                                  </p:childTnLst>
                                </p:cTn>
                              </p:par>
                              <p:par>
                                <p:cTn id="22" presetID="26" presetClass="emph" presetSubtype="0" repeatCount="indefinite" fill="hold" grpId="0" nodeType="withEffect">
                                  <p:stCondLst>
                                    <p:cond delay="0"/>
                                  </p:stCondLst>
                                  <p:endCondLst>
                                    <p:cond evt="onNext" delay="0">
                                      <p:tgtEl>
                                        <p:sldTgt/>
                                      </p:tgtEl>
                                    </p:cond>
                                  </p:endCondLst>
                                  <p:childTnLst>
                                    <p:animEffect transition="out" filter="fade">
                                      <p:cBhvr>
                                        <p:cTn id="23" dur="2000" tmFilter="0, 0; .2, .5; .8, .5; 1, 0"/>
                                        <p:tgtEl>
                                          <p:spTgt spid="79991"/>
                                        </p:tgtEl>
                                      </p:cBhvr>
                                    </p:animEffect>
                                    <p:animScale>
                                      <p:cBhvr>
                                        <p:cTn id="24" dur="1000" autoRev="1" fill="hold"/>
                                        <p:tgtEl>
                                          <p:spTgt spid="79991"/>
                                        </p:tgtEl>
                                      </p:cBhvr>
                                      <p:by x="105000" y="105000"/>
                                    </p:animScale>
                                  </p:childTnLst>
                                </p:cTn>
                              </p:par>
                              <p:par>
                                <p:cTn id="25" presetID="26" presetClass="emph" presetSubtype="0" repeatCount="indefinite" fill="hold" grpId="0" nodeType="withEffect">
                                  <p:stCondLst>
                                    <p:cond delay="0"/>
                                  </p:stCondLst>
                                  <p:endCondLst>
                                    <p:cond evt="onNext" delay="0">
                                      <p:tgtEl>
                                        <p:sldTgt/>
                                      </p:tgtEl>
                                    </p:cond>
                                  </p:endCondLst>
                                  <p:childTnLst>
                                    <p:animEffect transition="out" filter="fade">
                                      <p:cBhvr>
                                        <p:cTn id="26" dur="2000" tmFilter="0, 0; .2, .5; .8, .5; 1, 0"/>
                                        <p:tgtEl>
                                          <p:spTgt spid="79992"/>
                                        </p:tgtEl>
                                      </p:cBhvr>
                                    </p:animEffect>
                                    <p:animScale>
                                      <p:cBhvr>
                                        <p:cTn id="27" dur="1000" autoRev="1" fill="hold"/>
                                        <p:tgtEl>
                                          <p:spTgt spid="79992"/>
                                        </p:tgtEl>
                                      </p:cBhvr>
                                      <p:by x="105000" y="105000"/>
                                    </p:animScale>
                                  </p:childTnLst>
                                </p:cTn>
                              </p:par>
                              <p:par>
                                <p:cTn id="28" presetID="26" presetClass="emph" presetSubtype="0" repeatCount="indefinite" fill="hold" grpId="0" nodeType="withEffect">
                                  <p:stCondLst>
                                    <p:cond delay="0"/>
                                  </p:stCondLst>
                                  <p:endCondLst>
                                    <p:cond evt="onNext" delay="0">
                                      <p:tgtEl>
                                        <p:sldTgt/>
                                      </p:tgtEl>
                                    </p:cond>
                                  </p:endCondLst>
                                  <p:childTnLst>
                                    <p:animEffect transition="out" filter="fade">
                                      <p:cBhvr>
                                        <p:cTn id="29" dur="2000" tmFilter="0, 0; .2, .5; .8, .5; 1, 0"/>
                                        <p:tgtEl>
                                          <p:spTgt spid="80028"/>
                                        </p:tgtEl>
                                      </p:cBhvr>
                                    </p:animEffect>
                                    <p:animScale>
                                      <p:cBhvr>
                                        <p:cTn id="30" dur="1000" autoRev="1" fill="hold"/>
                                        <p:tgtEl>
                                          <p:spTgt spid="80028"/>
                                        </p:tgtEl>
                                      </p:cBhvr>
                                      <p:by x="105000" y="105000"/>
                                    </p:animScale>
                                  </p:childTnLst>
                                </p:cTn>
                              </p:par>
                              <p:par>
                                <p:cTn id="31" presetID="26" presetClass="emph" presetSubtype="0" repeatCount="indefinite" fill="hold" grpId="0" nodeType="withEffect">
                                  <p:stCondLst>
                                    <p:cond delay="0"/>
                                  </p:stCondLst>
                                  <p:endCondLst>
                                    <p:cond evt="onNext" delay="0">
                                      <p:tgtEl>
                                        <p:sldTgt/>
                                      </p:tgtEl>
                                    </p:cond>
                                  </p:endCondLst>
                                  <p:childTnLst>
                                    <p:animEffect transition="out" filter="fade">
                                      <p:cBhvr>
                                        <p:cTn id="32" dur="2000" tmFilter="0, 0; .2, .5; .8, .5; 1, 0"/>
                                        <p:tgtEl>
                                          <p:spTgt spid="79993"/>
                                        </p:tgtEl>
                                      </p:cBhvr>
                                    </p:animEffect>
                                    <p:animScale>
                                      <p:cBhvr>
                                        <p:cTn id="33" dur="1000" autoRev="1" fill="hold"/>
                                        <p:tgtEl>
                                          <p:spTgt spid="79993"/>
                                        </p:tgtEl>
                                      </p:cBhvr>
                                      <p:by x="105000" y="105000"/>
                                    </p:animScale>
                                  </p:childTnLst>
                                </p:cTn>
                              </p:par>
                              <p:par>
                                <p:cTn id="34" presetID="26" presetClass="emph" presetSubtype="0" repeatCount="indefinite" fill="hold" grpId="0" nodeType="withEffect">
                                  <p:stCondLst>
                                    <p:cond delay="0"/>
                                  </p:stCondLst>
                                  <p:endCondLst>
                                    <p:cond evt="onNext" delay="0">
                                      <p:tgtEl>
                                        <p:sldTgt/>
                                      </p:tgtEl>
                                    </p:cond>
                                  </p:endCondLst>
                                  <p:childTnLst>
                                    <p:animEffect transition="out" filter="fade">
                                      <p:cBhvr>
                                        <p:cTn id="35" dur="2000" tmFilter="0, 0; .2, .5; .8, .5; 1, 0"/>
                                        <p:tgtEl>
                                          <p:spTgt spid="80031"/>
                                        </p:tgtEl>
                                      </p:cBhvr>
                                    </p:animEffect>
                                    <p:animScale>
                                      <p:cBhvr>
                                        <p:cTn id="36" dur="1000" autoRev="1" fill="hold"/>
                                        <p:tgtEl>
                                          <p:spTgt spid="80031"/>
                                        </p:tgtEl>
                                      </p:cBhvr>
                                      <p:by x="105000" y="105000"/>
                                    </p:animScale>
                                  </p:childTnLst>
                                </p:cTn>
                              </p:par>
                              <p:par>
                                <p:cTn id="37" presetID="26" presetClass="emph" presetSubtype="0" repeatCount="indefinite" fill="hold" grpId="0" nodeType="withEffect">
                                  <p:stCondLst>
                                    <p:cond delay="0"/>
                                  </p:stCondLst>
                                  <p:endCondLst>
                                    <p:cond evt="onNext" delay="0">
                                      <p:tgtEl>
                                        <p:sldTgt/>
                                      </p:tgtEl>
                                    </p:cond>
                                  </p:endCondLst>
                                  <p:childTnLst>
                                    <p:animEffect transition="out" filter="fade">
                                      <p:cBhvr>
                                        <p:cTn id="38" dur="2000" tmFilter="0, 0; .2, .5; .8, .5; 1, 0"/>
                                        <p:tgtEl>
                                          <p:spTgt spid="79994"/>
                                        </p:tgtEl>
                                      </p:cBhvr>
                                    </p:animEffect>
                                    <p:animScale>
                                      <p:cBhvr>
                                        <p:cTn id="39" dur="1000" autoRev="1" fill="hold"/>
                                        <p:tgtEl>
                                          <p:spTgt spid="79994"/>
                                        </p:tgtEl>
                                      </p:cBhvr>
                                      <p:by x="105000" y="105000"/>
                                    </p:animScale>
                                  </p:childTnLst>
                                </p:cTn>
                              </p:par>
                              <p:par>
                                <p:cTn id="40" presetID="26" presetClass="emph" presetSubtype="0" repeatCount="indefinite" fill="hold" grpId="0" nodeType="withEffect">
                                  <p:stCondLst>
                                    <p:cond delay="0"/>
                                  </p:stCondLst>
                                  <p:endCondLst>
                                    <p:cond evt="onNext" delay="0">
                                      <p:tgtEl>
                                        <p:sldTgt/>
                                      </p:tgtEl>
                                    </p:cond>
                                  </p:endCondLst>
                                  <p:childTnLst>
                                    <p:animEffect transition="out" filter="fade">
                                      <p:cBhvr>
                                        <p:cTn id="41" dur="2000" tmFilter="0, 0; .2, .5; .8, .5; 1, 0"/>
                                        <p:tgtEl>
                                          <p:spTgt spid="79951"/>
                                        </p:tgtEl>
                                      </p:cBhvr>
                                    </p:animEffect>
                                    <p:animScale>
                                      <p:cBhvr>
                                        <p:cTn id="42" dur="1000" autoRev="1" fill="hold"/>
                                        <p:tgtEl>
                                          <p:spTgt spid="79951"/>
                                        </p:tgtEl>
                                      </p:cBhvr>
                                      <p:by x="105000" y="105000"/>
                                    </p:animScale>
                                  </p:childTnLst>
                                </p:cTn>
                              </p:par>
                              <p:par>
                                <p:cTn id="43" presetID="1" presetClass="entr" presetSubtype="0" fill="hold" grpId="0" nodeType="withEffect">
                                  <p:stCondLst>
                                    <p:cond delay="0"/>
                                  </p:stCondLst>
                                  <p:childTnLst>
                                    <p:set>
                                      <p:cBhvr>
                                        <p:cTn id="44" dur="1" fill="hold">
                                          <p:stCondLst>
                                            <p:cond delay="0"/>
                                          </p:stCondLst>
                                        </p:cTn>
                                        <p:tgtEl>
                                          <p:spTgt spid="800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nodeType="afterGroup">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80033"/>
                                        </p:tgtEl>
                                        <p:attrNameLst>
                                          <p:attrName>style.visibility</p:attrName>
                                        </p:attrNameLst>
                                      </p:cBhvr>
                                      <p:to>
                                        <p:strVal val="visible"/>
                                      </p:to>
                                    </p:set>
                                    <p:animEffect transition="in" filter="dissolve">
                                      <p:cBhvr>
                                        <p:cTn id="53" dur="500"/>
                                        <p:tgtEl>
                                          <p:spTgt spid="80033"/>
                                        </p:tgtEl>
                                      </p:cBhvr>
                                    </p:animEffect>
                                  </p:childTnLst>
                                </p:cTn>
                              </p:par>
                            </p:childTnLst>
                          </p:cTn>
                        </p:par>
                        <p:par>
                          <p:cTn id="54" fill="hold" nodeType="afterGroup">
                            <p:stCondLst>
                              <p:cond delay="1000"/>
                            </p:stCondLst>
                            <p:childTnLst>
                              <p:par>
                                <p:cTn id="55" presetID="10"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20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6" presetClass="emph" presetSubtype="0" repeatCount="indefinite" fill="hold" grpId="1" nodeType="clickEffect">
                                  <p:stCondLst>
                                    <p:cond delay="0"/>
                                  </p:stCondLst>
                                  <p:childTnLst>
                                    <p:animEffect transition="out" filter="fade">
                                      <p:cBhvr>
                                        <p:cTn id="61" dur="1000" tmFilter="0, 0; .2, .5; .8, .5; 1, 0"/>
                                        <p:tgtEl>
                                          <p:spTgt spid="80033"/>
                                        </p:tgtEl>
                                      </p:cBhvr>
                                    </p:animEffect>
                                    <p:animScale>
                                      <p:cBhvr>
                                        <p:cTn id="62" dur="500" autoRev="1" fill="hold"/>
                                        <p:tgtEl>
                                          <p:spTgt spid="80033"/>
                                        </p:tgtEl>
                                      </p:cBhvr>
                                      <p:by x="105000" y="105000"/>
                                    </p:animScale>
                                  </p:childTnLst>
                                </p:cTn>
                              </p:par>
                            </p:childTnLst>
                          </p:cTn>
                        </p:par>
                        <p:par>
                          <p:cTn id="63" fill="hold" nodeType="afterGroup">
                            <p:stCondLst>
                              <p:cond delay="1000"/>
                            </p:stCondLst>
                            <p:childTnLst>
                              <p:par>
                                <p:cTn id="64" presetID="9" presetClass="entr" presetSubtype="0"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dissolve">
                                      <p:cBhvr>
                                        <p:cTn id="66" dur="500"/>
                                        <p:tgtEl>
                                          <p:spTgt spid="1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0" grpId="0" animBg="1"/>
      <p:bldP spid="79903" grpId="0" animBg="1"/>
      <p:bldP spid="79943" grpId="0" animBg="1"/>
      <p:bldP spid="79951" grpId="0" animBg="1"/>
      <p:bldP spid="79991" grpId="0" animBg="1"/>
      <p:bldP spid="79992" grpId="0" animBg="1"/>
      <p:bldP spid="79993" grpId="0" animBg="1"/>
      <p:bldP spid="79994" grpId="0" animBg="1"/>
      <p:bldP spid="80014" grpId="0"/>
      <p:bldP spid="80028" grpId="0" animBg="1"/>
      <p:bldP spid="80031" grpId="0" animBg="1"/>
      <p:bldP spid="80032" grpId="0" animBg="1"/>
      <p:bldP spid="80033" grpId="0" animBg="1"/>
      <p:bldP spid="80033" grpId="1"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85813" y="52388"/>
            <a:ext cx="7772400" cy="1143000"/>
          </a:xfrm>
        </p:spPr>
        <p:txBody>
          <a:bodyPr/>
          <a:lstStyle/>
          <a:p>
            <a:pPr eaLnBrk="1" hangingPunct="1"/>
            <a:r>
              <a:rPr lang="en-US" smtClean="0"/>
              <a:t>Effects of Experience on Occular Dominance Columns</a:t>
            </a:r>
          </a:p>
        </p:txBody>
      </p:sp>
      <p:pic>
        <p:nvPicPr>
          <p:cNvPr id="43011" name="Picture 3" descr="occdom"/>
          <p:cNvPicPr>
            <a:picLocks noChangeAspect="1" noChangeArrowheads="1"/>
          </p:cNvPicPr>
          <p:nvPr/>
        </p:nvPicPr>
        <p:blipFill>
          <a:blip r:embed="rId3">
            <a:extLst>
              <a:ext uri="{28A0092B-C50C-407E-A947-70E740481C1C}">
                <a14:useLocalDpi xmlns:a14="http://schemas.microsoft.com/office/drawing/2010/main" val="0"/>
              </a:ext>
            </a:extLst>
          </a:blip>
          <a:srcRect t="505"/>
          <a:stretch>
            <a:fillRect/>
          </a:stretch>
        </p:blipFill>
        <p:spPr bwMode="auto">
          <a:xfrm>
            <a:off x="0" y="2001838"/>
            <a:ext cx="4435475"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4556125" y="5691188"/>
            <a:ext cx="4384675" cy="1128712"/>
            <a:chOff x="2870" y="3585"/>
            <a:chExt cx="2762" cy="711"/>
          </a:xfrm>
        </p:grpSpPr>
        <p:pic>
          <p:nvPicPr>
            <p:cNvPr id="43017" name="Picture 4" descr="occdom"/>
            <p:cNvPicPr>
              <a:picLocks noChangeAspect="1" noChangeArrowheads="1"/>
            </p:cNvPicPr>
            <p:nvPr/>
          </p:nvPicPr>
          <p:blipFill>
            <a:blip r:embed="rId3">
              <a:extLst>
                <a:ext uri="{28A0092B-C50C-407E-A947-70E740481C1C}">
                  <a14:useLocalDpi xmlns:a14="http://schemas.microsoft.com/office/drawing/2010/main" val="0"/>
                </a:ext>
              </a:extLst>
            </a:blip>
            <a:srcRect t="505" b="76100"/>
            <a:stretch>
              <a:fillRect/>
            </a:stretch>
          </p:blipFill>
          <p:spPr bwMode="auto">
            <a:xfrm>
              <a:off x="2870" y="3585"/>
              <a:ext cx="2762"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Rectangle 5"/>
            <p:cNvSpPr>
              <a:spLocks noChangeArrowheads="1"/>
            </p:cNvSpPr>
            <p:nvPr/>
          </p:nvSpPr>
          <p:spPr bwMode="auto">
            <a:xfrm>
              <a:off x="3096" y="4144"/>
              <a:ext cx="304" cy="72"/>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43013" name="Text Box 7"/>
          <p:cNvSpPr txBox="1">
            <a:spLocks noChangeArrowheads="1"/>
          </p:cNvSpPr>
          <p:nvPr/>
        </p:nvSpPr>
        <p:spPr bwMode="auto">
          <a:xfrm>
            <a:off x="5033963" y="2251075"/>
            <a:ext cx="342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Raise Animal In The Dark</a:t>
            </a:r>
          </a:p>
        </p:txBody>
      </p:sp>
      <p:sp>
        <p:nvSpPr>
          <p:cNvPr id="81928" name="Line 8"/>
          <p:cNvSpPr>
            <a:spLocks noChangeShapeType="1"/>
          </p:cNvSpPr>
          <p:nvPr/>
        </p:nvSpPr>
        <p:spPr bwMode="auto">
          <a:xfrm>
            <a:off x="6743700" y="2921000"/>
            <a:ext cx="0" cy="26035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5" name="Text Box 9"/>
          <p:cNvSpPr txBox="1">
            <a:spLocks noChangeArrowheads="1"/>
          </p:cNvSpPr>
          <p:nvPr/>
        </p:nvSpPr>
        <p:spPr bwMode="auto">
          <a:xfrm>
            <a:off x="835025" y="1590675"/>
            <a:ext cx="283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Normal Development</a:t>
            </a:r>
          </a:p>
        </p:txBody>
      </p:sp>
      <p:sp>
        <p:nvSpPr>
          <p:cNvPr id="43016" name="Text Box 10"/>
          <p:cNvSpPr txBox="1">
            <a:spLocks noChangeArrowheads="1"/>
          </p:cNvSpPr>
          <p:nvPr/>
        </p:nvSpPr>
        <p:spPr bwMode="auto">
          <a:xfrm>
            <a:off x="4727575" y="6424613"/>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1600" b="1">
                <a:solidFill>
                  <a:schemeClr val="bg1"/>
                </a:solidFill>
                <a:latin typeface="Arial" charset="0"/>
              </a:rPr>
              <a:t>Adult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Effect transition="in" filter="wipe(up)">
                                      <p:cBhvr>
                                        <p:cTn id="7" dur="500"/>
                                        <p:tgtEl>
                                          <p:spTgt spid="8192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85813" y="52388"/>
            <a:ext cx="7772400" cy="1143000"/>
          </a:xfrm>
        </p:spPr>
        <p:txBody>
          <a:bodyPr/>
          <a:lstStyle/>
          <a:p>
            <a:pPr eaLnBrk="1" hangingPunct="1"/>
            <a:r>
              <a:rPr lang="en-US" smtClean="0"/>
              <a:t>Sorry Empiricists!</a:t>
            </a:r>
          </a:p>
        </p:txBody>
      </p:sp>
      <p:pic>
        <p:nvPicPr>
          <p:cNvPr id="44035" name="Picture 3" descr="occdom"/>
          <p:cNvPicPr>
            <a:picLocks noChangeAspect="1" noChangeArrowheads="1"/>
          </p:cNvPicPr>
          <p:nvPr/>
        </p:nvPicPr>
        <p:blipFill>
          <a:blip r:embed="rId3">
            <a:extLst>
              <a:ext uri="{28A0092B-C50C-407E-A947-70E740481C1C}">
                <a14:useLocalDpi xmlns:a14="http://schemas.microsoft.com/office/drawing/2010/main" val="0"/>
              </a:ext>
            </a:extLst>
          </a:blip>
          <a:srcRect t="505" b="24458"/>
          <a:stretch>
            <a:fillRect/>
          </a:stretch>
        </p:blipFill>
        <p:spPr bwMode="auto">
          <a:xfrm>
            <a:off x="457200" y="1684338"/>
            <a:ext cx="443547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444500" y="5370513"/>
            <a:ext cx="4443413" cy="1144587"/>
            <a:chOff x="2870" y="3585"/>
            <a:chExt cx="2762" cy="711"/>
          </a:xfrm>
        </p:grpSpPr>
        <p:pic>
          <p:nvPicPr>
            <p:cNvPr id="44042" name="Picture 5" descr="occdom"/>
            <p:cNvPicPr>
              <a:picLocks noChangeAspect="1" noChangeArrowheads="1"/>
            </p:cNvPicPr>
            <p:nvPr/>
          </p:nvPicPr>
          <p:blipFill>
            <a:blip r:embed="rId3">
              <a:extLst>
                <a:ext uri="{28A0092B-C50C-407E-A947-70E740481C1C}">
                  <a14:useLocalDpi xmlns:a14="http://schemas.microsoft.com/office/drawing/2010/main" val="0"/>
                </a:ext>
              </a:extLst>
            </a:blip>
            <a:srcRect t="505" b="76100"/>
            <a:stretch>
              <a:fillRect/>
            </a:stretch>
          </p:blipFill>
          <p:spPr bwMode="auto">
            <a:xfrm>
              <a:off x="2870" y="3585"/>
              <a:ext cx="2762"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6"/>
            <p:cNvSpPr>
              <a:spLocks noChangeArrowheads="1"/>
            </p:cNvSpPr>
            <p:nvPr/>
          </p:nvSpPr>
          <p:spPr bwMode="auto">
            <a:xfrm>
              <a:off x="3096" y="4144"/>
              <a:ext cx="304" cy="72"/>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44037" name="Text Box 10"/>
          <p:cNvSpPr txBox="1">
            <a:spLocks noChangeArrowheads="1"/>
          </p:cNvSpPr>
          <p:nvPr/>
        </p:nvSpPr>
        <p:spPr bwMode="auto">
          <a:xfrm>
            <a:off x="1052513" y="1214438"/>
            <a:ext cx="3424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Raise Animal In The Dark</a:t>
            </a:r>
          </a:p>
        </p:txBody>
      </p:sp>
      <p:sp>
        <p:nvSpPr>
          <p:cNvPr id="44038" name="Line 12"/>
          <p:cNvSpPr>
            <a:spLocks noChangeShapeType="1"/>
          </p:cNvSpPr>
          <p:nvPr/>
        </p:nvSpPr>
        <p:spPr bwMode="auto">
          <a:xfrm>
            <a:off x="6813550" y="1779588"/>
            <a:ext cx="0" cy="4548187"/>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9" name="Text Box 13"/>
          <p:cNvSpPr txBox="1">
            <a:spLocks noChangeArrowheads="1"/>
          </p:cNvSpPr>
          <p:nvPr/>
        </p:nvSpPr>
        <p:spPr bwMode="auto">
          <a:xfrm>
            <a:off x="638175" y="6119813"/>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1600" b="1">
                <a:solidFill>
                  <a:schemeClr val="bg1"/>
                </a:solidFill>
                <a:latin typeface="Arial" charset="0"/>
              </a:rPr>
              <a:t>Adult</a:t>
            </a:r>
          </a:p>
        </p:txBody>
      </p:sp>
      <p:sp>
        <p:nvSpPr>
          <p:cNvPr id="3" name="Rectangle 2"/>
          <p:cNvSpPr/>
          <p:nvPr/>
        </p:nvSpPr>
        <p:spPr>
          <a:xfrm>
            <a:off x="427038" y="2838450"/>
            <a:ext cx="4489450" cy="1246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27038" y="4108450"/>
            <a:ext cx="4489450" cy="1187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85813" y="52388"/>
            <a:ext cx="7772400" cy="1143000"/>
          </a:xfrm>
        </p:spPr>
        <p:txBody>
          <a:bodyPr/>
          <a:lstStyle/>
          <a:p>
            <a:pPr eaLnBrk="1" hangingPunct="1"/>
            <a:r>
              <a:rPr lang="en-US" smtClean="0"/>
              <a:t>What Happens If Sight Returns in Adulthood?</a:t>
            </a:r>
          </a:p>
        </p:txBody>
      </p:sp>
      <p:pic>
        <p:nvPicPr>
          <p:cNvPr id="45059" name="Picture 3" descr="occdom"/>
          <p:cNvPicPr>
            <a:picLocks noChangeAspect="1" noChangeArrowheads="1"/>
          </p:cNvPicPr>
          <p:nvPr/>
        </p:nvPicPr>
        <p:blipFill>
          <a:blip r:embed="rId3">
            <a:extLst>
              <a:ext uri="{28A0092B-C50C-407E-A947-70E740481C1C}">
                <a14:useLocalDpi xmlns:a14="http://schemas.microsoft.com/office/drawing/2010/main" val="0"/>
              </a:ext>
            </a:extLst>
          </a:blip>
          <a:srcRect t="505" b="24458"/>
          <a:stretch>
            <a:fillRect/>
          </a:stretch>
        </p:blipFill>
        <p:spPr bwMode="auto">
          <a:xfrm>
            <a:off x="457200" y="1684338"/>
            <a:ext cx="443547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444500" y="5370513"/>
            <a:ext cx="4443413" cy="1144587"/>
            <a:chOff x="2870" y="3585"/>
            <a:chExt cx="2762" cy="711"/>
          </a:xfrm>
        </p:grpSpPr>
        <p:pic>
          <p:nvPicPr>
            <p:cNvPr id="45068" name="Picture 5" descr="occdom"/>
            <p:cNvPicPr>
              <a:picLocks noChangeAspect="1" noChangeArrowheads="1"/>
            </p:cNvPicPr>
            <p:nvPr/>
          </p:nvPicPr>
          <p:blipFill>
            <a:blip r:embed="rId3">
              <a:extLst>
                <a:ext uri="{28A0092B-C50C-407E-A947-70E740481C1C}">
                  <a14:useLocalDpi xmlns:a14="http://schemas.microsoft.com/office/drawing/2010/main" val="0"/>
                </a:ext>
              </a:extLst>
            </a:blip>
            <a:srcRect t="505" b="76100"/>
            <a:stretch>
              <a:fillRect/>
            </a:stretch>
          </p:blipFill>
          <p:spPr bwMode="auto">
            <a:xfrm>
              <a:off x="2870" y="3585"/>
              <a:ext cx="2762"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Rectangle 6"/>
            <p:cNvSpPr>
              <a:spLocks noChangeArrowheads="1"/>
            </p:cNvSpPr>
            <p:nvPr/>
          </p:nvSpPr>
          <p:spPr bwMode="auto">
            <a:xfrm>
              <a:off x="3096" y="4144"/>
              <a:ext cx="304" cy="72"/>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45061" name="Text Box 7"/>
          <p:cNvSpPr txBox="1">
            <a:spLocks noChangeArrowheads="1"/>
          </p:cNvSpPr>
          <p:nvPr/>
        </p:nvSpPr>
        <p:spPr bwMode="auto">
          <a:xfrm>
            <a:off x="5153025" y="2022475"/>
            <a:ext cx="3424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t>Raise Animal In The Dark</a:t>
            </a:r>
          </a:p>
        </p:txBody>
      </p:sp>
      <p:sp>
        <p:nvSpPr>
          <p:cNvPr id="45062" name="Line 8"/>
          <p:cNvSpPr>
            <a:spLocks noChangeShapeType="1"/>
          </p:cNvSpPr>
          <p:nvPr/>
        </p:nvSpPr>
        <p:spPr bwMode="auto">
          <a:xfrm>
            <a:off x="6832600" y="2654300"/>
            <a:ext cx="0" cy="2511425"/>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3" name="Text Box 9"/>
          <p:cNvSpPr txBox="1">
            <a:spLocks noChangeArrowheads="1"/>
          </p:cNvSpPr>
          <p:nvPr/>
        </p:nvSpPr>
        <p:spPr bwMode="auto">
          <a:xfrm>
            <a:off x="638175" y="6119813"/>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sz="1600" b="1">
                <a:solidFill>
                  <a:schemeClr val="bg1"/>
                </a:solidFill>
                <a:latin typeface="Arial" charset="0"/>
              </a:rPr>
              <a:t>Adult</a:t>
            </a:r>
          </a:p>
        </p:txBody>
      </p:sp>
      <p:grpSp>
        <p:nvGrpSpPr>
          <p:cNvPr id="3" name="Group 12"/>
          <p:cNvGrpSpPr>
            <a:grpSpLocks/>
          </p:cNvGrpSpPr>
          <p:nvPr/>
        </p:nvGrpSpPr>
        <p:grpSpPr bwMode="auto">
          <a:xfrm>
            <a:off x="3924300" y="5676900"/>
            <a:ext cx="4978400" cy="1066800"/>
            <a:chOff x="2472" y="3576"/>
            <a:chExt cx="3136" cy="672"/>
          </a:xfrm>
        </p:grpSpPr>
        <p:sp>
          <p:nvSpPr>
            <p:cNvPr id="45066" name="Text Box 10"/>
            <p:cNvSpPr txBox="1">
              <a:spLocks noChangeArrowheads="1"/>
            </p:cNvSpPr>
            <p:nvPr/>
          </p:nvSpPr>
          <p:spPr bwMode="auto">
            <a:xfrm>
              <a:off x="3088" y="3960"/>
              <a:ext cx="25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t>No Depth Perception Possible</a:t>
              </a:r>
            </a:p>
          </p:txBody>
        </p:sp>
        <p:sp>
          <p:nvSpPr>
            <p:cNvPr id="45067" name="Line 11"/>
            <p:cNvSpPr>
              <a:spLocks noChangeShapeType="1"/>
            </p:cNvSpPr>
            <p:nvPr/>
          </p:nvSpPr>
          <p:spPr bwMode="auto">
            <a:xfrm flipH="1" flipV="1">
              <a:off x="2472" y="3576"/>
              <a:ext cx="840" cy="44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5065" name="Litebulb"/>
          <p:cNvSpPr>
            <a:spLocks noEditPoints="1" noChangeArrowheads="1"/>
          </p:cNvSpPr>
          <p:nvPr/>
        </p:nvSpPr>
        <p:spPr bwMode="auto">
          <a:xfrm>
            <a:off x="6505575" y="5334000"/>
            <a:ext cx="654050" cy="9842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Effects of Experience on Orientation Specificity</a:t>
            </a:r>
          </a:p>
        </p:txBody>
      </p:sp>
      <p:pic>
        <p:nvPicPr>
          <p:cNvPr id="24579"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2271713"/>
            <a:ext cx="2693988"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2" descr="hypercol"/>
          <p:cNvPicPr>
            <a:picLocks noChangeAspect="1" noChangeArrowheads="1"/>
          </p:cNvPicPr>
          <p:nvPr/>
        </p:nvPicPr>
        <p:blipFill>
          <a:blip r:embed="rId4">
            <a:extLst>
              <a:ext uri="{28A0092B-C50C-407E-A947-70E740481C1C}">
                <a14:useLocalDpi xmlns:a14="http://schemas.microsoft.com/office/drawing/2010/main" val="0"/>
              </a:ext>
            </a:extLst>
          </a:blip>
          <a:srcRect l="4593" r="6055"/>
          <a:stretch>
            <a:fillRect/>
          </a:stretch>
        </p:blipFill>
        <p:spPr bwMode="auto">
          <a:xfrm>
            <a:off x="2765425" y="2138363"/>
            <a:ext cx="637857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1"/>
          <p:cNvGrpSpPr>
            <a:grpSpLocks/>
          </p:cNvGrpSpPr>
          <p:nvPr/>
        </p:nvGrpSpPr>
        <p:grpSpPr bwMode="auto">
          <a:xfrm>
            <a:off x="4041775" y="3978275"/>
            <a:ext cx="3270250" cy="979488"/>
            <a:chOff x="2546" y="2506"/>
            <a:chExt cx="2060" cy="617"/>
          </a:xfrm>
        </p:grpSpPr>
        <p:grpSp>
          <p:nvGrpSpPr>
            <p:cNvPr id="46086" name="Group 15"/>
            <p:cNvGrpSpPr>
              <a:grpSpLocks/>
            </p:cNvGrpSpPr>
            <p:nvPr/>
          </p:nvGrpSpPr>
          <p:grpSpPr bwMode="auto">
            <a:xfrm>
              <a:off x="2546" y="2506"/>
              <a:ext cx="77" cy="609"/>
              <a:chOff x="2546" y="2506"/>
              <a:chExt cx="77" cy="609"/>
            </a:xfrm>
          </p:grpSpPr>
          <p:sp>
            <p:nvSpPr>
              <p:cNvPr id="46102" name="Rectangle 13"/>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103" name="Rectangle 14"/>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46087" name="Group 16"/>
            <p:cNvGrpSpPr>
              <a:grpSpLocks/>
            </p:cNvGrpSpPr>
            <p:nvPr/>
          </p:nvGrpSpPr>
          <p:grpSpPr bwMode="auto">
            <a:xfrm>
              <a:off x="2650" y="2514"/>
              <a:ext cx="77" cy="609"/>
              <a:chOff x="2546" y="2506"/>
              <a:chExt cx="77" cy="609"/>
            </a:xfrm>
          </p:grpSpPr>
          <p:sp>
            <p:nvSpPr>
              <p:cNvPr id="46100" name="Rectangle 17"/>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101" name="Rectangle 18"/>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46088" name="Group 19"/>
            <p:cNvGrpSpPr>
              <a:grpSpLocks/>
            </p:cNvGrpSpPr>
            <p:nvPr/>
          </p:nvGrpSpPr>
          <p:grpSpPr bwMode="auto">
            <a:xfrm>
              <a:off x="4529" y="2508"/>
              <a:ext cx="77" cy="609"/>
              <a:chOff x="2546" y="2506"/>
              <a:chExt cx="77" cy="609"/>
            </a:xfrm>
          </p:grpSpPr>
          <p:sp>
            <p:nvSpPr>
              <p:cNvPr id="46098" name="Rectangle 20"/>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099" name="Rectangle 21"/>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46089" name="Group 22"/>
            <p:cNvGrpSpPr>
              <a:grpSpLocks/>
            </p:cNvGrpSpPr>
            <p:nvPr/>
          </p:nvGrpSpPr>
          <p:grpSpPr bwMode="auto">
            <a:xfrm>
              <a:off x="4425" y="2508"/>
              <a:ext cx="77" cy="609"/>
              <a:chOff x="2546" y="2506"/>
              <a:chExt cx="77" cy="609"/>
            </a:xfrm>
          </p:grpSpPr>
          <p:sp>
            <p:nvSpPr>
              <p:cNvPr id="46096" name="Rectangle 23"/>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097" name="Rectangle 24"/>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46090" name="Group 25"/>
            <p:cNvGrpSpPr>
              <a:grpSpLocks/>
            </p:cNvGrpSpPr>
            <p:nvPr/>
          </p:nvGrpSpPr>
          <p:grpSpPr bwMode="auto">
            <a:xfrm>
              <a:off x="4313" y="2508"/>
              <a:ext cx="77" cy="609"/>
              <a:chOff x="2546" y="2506"/>
              <a:chExt cx="77" cy="609"/>
            </a:xfrm>
          </p:grpSpPr>
          <p:sp>
            <p:nvSpPr>
              <p:cNvPr id="46094" name="Rectangle 26"/>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095" name="Rectangle 27"/>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46091" name="Group 28"/>
            <p:cNvGrpSpPr>
              <a:grpSpLocks/>
            </p:cNvGrpSpPr>
            <p:nvPr/>
          </p:nvGrpSpPr>
          <p:grpSpPr bwMode="auto">
            <a:xfrm>
              <a:off x="2770" y="2514"/>
              <a:ext cx="77" cy="609"/>
              <a:chOff x="2546" y="2506"/>
              <a:chExt cx="77" cy="609"/>
            </a:xfrm>
          </p:grpSpPr>
          <p:sp>
            <p:nvSpPr>
              <p:cNvPr id="46092" name="Rectangle 29"/>
              <p:cNvSpPr>
                <a:spLocks noChangeArrowheads="1"/>
              </p:cNvSpPr>
              <p:nvPr/>
            </p:nvSpPr>
            <p:spPr bwMode="auto">
              <a:xfrm>
                <a:off x="2546" y="2506"/>
                <a:ext cx="77" cy="27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6093" name="Rectangle 30"/>
              <p:cNvSpPr>
                <a:spLocks noChangeArrowheads="1"/>
              </p:cNvSpPr>
              <p:nvPr/>
            </p:nvSpPr>
            <p:spPr bwMode="auto">
              <a:xfrm>
                <a:off x="2546" y="2842"/>
                <a:ext cx="77" cy="273"/>
              </a:xfrm>
              <a:prstGeom prst="rect">
                <a:avLst/>
              </a:prstGeom>
              <a:solidFill>
                <a:schemeClr val="bg1"/>
              </a:solidFill>
              <a:ln w="9525">
                <a:solidFill>
                  <a:schemeClr val="bg1"/>
                </a:solidFill>
                <a:miter lim="800000"/>
                <a:headEnd/>
                <a:tailEnd/>
              </a:ln>
            </p:spPr>
            <p:txBody>
              <a:bodyPr wrap="none" anchor="ctr"/>
              <a:lstStyle/>
              <a:p>
                <a:endParaRPr lang="en-US"/>
              </a:p>
            </p:txBody>
          </p:sp>
        </p:gr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down)">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44563" y="228600"/>
            <a:ext cx="7772400" cy="1143000"/>
          </a:xfrm>
        </p:spPr>
        <p:txBody>
          <a:bodyPr/>
          <a:lstStyle/>
          <a:p>
            <a:pPr eaLnBrk="1" hangingPunct="1"/>
            <a:r>
              <a:rPr lang="en-US" smtClean="0"/>
              <a:t>Are feature detectors ‘built in’?</a:t>
            </a:r>
          </a:p>
        </p:txBody>
      </p:sp>
      <p:pic>
        <p:nvPicPr>
          <p:cNvPr id="25603" name="Picture 3"/>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3323" t="5721" r="8270"/>
          <a:stretch>
            <a:fillRect/>
          </a:stretch>
        </p:blipFill>
        <p:spPr bwMode="auto">
          <a:xfrm>
            <a:off x="2058988" y="1438275"/>
            <a:ext cx="53625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fa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025" y="5740400"/>
            <a:ext cx="28352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800" decel="100000"/>
                                        <p:tgtEl>
                                          <p:spTgt spid="25602"/>
                                        </p:tgtEl>
                                      </p:cBhvr>
                                    </p:animEffect>
                                    <p:anim calcmode="lin" valueType="num">
                                      <p:cBhvr>
                                        <p:cTn id="8" dur="800" decel="100000" fill="hold"/>
                                        <p:tgtEl>
                                          <p:spTgt spid="25602"/>
                                        </p:tgtEl>
                                        <p:attrNameLst>
                                          <p:attrName>style.rotation</p:attrName>
                                        </p:attrNameLst>
                                      </p:cBhvr>
                                      <p:tavLst>
                                        <p:tav tm="0">
                                          <p:val>
                                            <p:fltVal val="-90"/>
                                          </p:val>
                                        </p:tav>
                                        <p:tav tm="100000">
                                          <p:val>
                                            <p:fltVal val="0"/>
                                          </p:val>
                                        </p:tav>
                                      </p:tavLst>
                                    </p:anim>
                                    <p:anim calcmode="lin" valueType="num">
                                      <p:cBhvr>
                                        <p:cTn id="9" dur="800" decel="100000" fill="hold"/>
                                        <p:tgtEl>
                                          <p:spTgt spid="25602"/>
                                        </p:tgtEl>
                                        <p:attrNameLst>
                                          <p:attrName>ppt_x</p:attrName>
                                        </p:attrNameLst>
                                      </p:cBhvr>
                                      <p:tavLst>
                                        <p:tav tm="0">
                                          <p:val>
                                            <p:strVal val="#ppt_x+0.4"/>
                                          </p:val>
                                        </p:tav>
                                        <p:tav tm="100000">
                                          <p:val>
                                            <p:strVal val="#ppt_x-0.05"/>
                                          </p:val>
                                        </p:tav>
                                      </p:tavLst>
                                    </p:anim>
                                    <p:anim calcmode="lin" valueType="num">
                                      <p:cBhvr>
                                        <p:cTn id="10" dur="800" decel="100000" fill="hold"/>
                                        <p:tgtEl>
                                          <p:spTgt spid="256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6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60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wipe(left)">
                                      <p:cBhvr>
                                        <p:cTn id="17" dur="500"/>
                                        <p:tgtEl>
                                          <p:spTgt spid="256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wipe(down)">
                                      <p:cBhvr>
                                        <p:cTn id="2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47650"/>
            <a:ext cx="7772400" cy="1143000"/>
          </a:xfrm>
        </p:spPr>
        <p:txBody>
          <a:bodyPr/>
          <a:lstStyle/>
          <a:p>
            <a:pPr eaLnBrk="1" hangingPunct="1"/>
            <a:r>
              <a:rPr lang="en-US" smtClean="0"/>
              <a:t>What is ‘teaching’?</a:t>
            </a:r>
          </a:p>
        </p:txBody>
      </p:sp>
      <p:sp>
        <p:nvSpPr>
          <p:cNvPr id="63491" name="Rectangle 3"/>
          <p:cNvSpPr>
            <a:spLocks noGrp="1" noChangeArrowheads="1"/>
          </p:cNvSpPr>
          <p:nvPr>
            <p:ph type="body" idx="1"/>
          </p:nvPr>
        </p:nvSpPr>
        <p:spPr>
          <a:xfrm>
            <a:off x="2787650" y="2036763"/>
            <a:ext cx="6477000" cy="4114800"/>
          </a:xfrm>
        </p:spPr>
        <p:txBody>
          <a:bodyPr/>
          <a:lstStyle/>
          <a:p>
            <a:pPr algn="ctr" eaLnBrk="1" hangingPunct="1">
              <a:buFontTx/>
              <a:buNone/>
            </a:pPr>
            <a:r>
              <a:rPr lang="en-US" sz="2800" smtClean="0"/>
              <a:t>Are short attention spans in youngsters ‘abnormal’?</a:t>
            </a:r>
          </a:p>
          <a:p>
            <a:pPr algn="ctr" eaLnBrk="1" hangingPunct="1">
              <a:buFontTx/>
              <a:buNone/>
            </a:pPr>
            <a:endParaRPr lang="en-US" sz="2800" smtClean="0"/>
          </a:p>
          <a:p>
            <a:pPr algn="ctr" eaLnBrk="1" hangingPunct="1">
              <a:buFontTx/>
              <a:buNone/>
            </a:pPr>
            <a:r>
              <a:rPr lang="en-US" sz="2800" smtClean="0"/>
              <a:t>Remember empiricism?</a:t>
            </a:r>
          </a:p>
          <a:p>
            <a:pPr algn="ctr" eaLnBrk="1" hangingPunct="1">
              <a:buFontTx/>
              <a:buNone/>
            </a:pPr>
            <a:endParaRPr lang="en-US" sz="2800" smtClean="0"/>
          </a:p>
          <a:p>
            <a:pPr algn="ctr" eaLnBrk="1" hangingPunct="1">
              <a:buFontTx/>
              <a:buNone/>
            </a:pPr>
            <a:r>
              <a:rPr lang="en-US" sz="2800" smtClean="0"/>
              <a:t>Critical Periods</a:t>
            </a:r>
          </a:p>
          <a:p>
            <a:pPr algn="ctr" eaLnBrk="1" hangingPunct="1">
              <a:buFontTx/>
              <a:buNone/>
            </a:pPr>
            <a:r>
              <a:rPr lang="en-US" sz="2800" smtClean="0"/>
              <a:t>and</a:t>
            </a:r>
          </a:p>
          <a:p>
            <a:pPr algn="ctr" eaLnBrk="1" hangingPunct="1">
              <a:buFontTx/>
              <a:buNone/>
            </a:pPr>
            <a:r>
              <a:rPr lang="en-US" sz="2800" smtClean="0"/>
              <a:t>Puberty</a:t>
            </a:r>
          </a:p>
        </p:txBody>
      </p:sp>
      <p:pic>
        <p:nvPicPr>
          <p:cNvPr id="63492" name="Picture 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28613" y="2716213"/>
            <a:ext cx="3367087"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800" decel="100000"/>
                                        <p:tgtEl>
                                          <p:spTgt spid="63490"/>
                                        </p:tgtEl>
                                      </p:cBhvr>
                                    </p:animEffect>
                                    <p:anim calcmode="lin" valueType="num">
                                      <p:cBhvr>
                                        <p:cTn id="8" dur="800" decel="100000" fill="hold"/>
                                        <p:tgtEl>
                                          <p:spTgt spid="63490"/>
                                        </p:tgtEl>
                                        <p:attrNameLst>
                                          <p:attrName>style.rotation</p:attrName>
                                        </p:attrNameLst>
                                      </p:cBhvr>
                                      <p:tavLst>
                                        <p:tav tm="0">
                                          <p:val>
                                            <p:fltVal val="-90"/>
                                          </p:val>
                                        </p:tav>
                                        <p:tav tm="100000">
                                          <p:val>
                                            <p:fltVal val="0"/>
                                          </p:val>
                                        </p:tav>
                                      </p:tavLst>
                                    </p:anim>
                                    <p:anim calcmode="lin" valueType="num">
                                      <p:cBhvr>
                                        <p:cTn id="9" dur="800" decel="100000" fill="hold"/>
                                        <p:tgtEl>
                                          <p:spTgt spid="63490"/>
                                        </p:tgtEl>
                                        <p:attrNameLst>
                                          <p:attrName>ppt_x</p:attrName>
                                        </p:attrNameLst>
                                      </p:cBhvr>
                                      <p:tavLst>
                                        <p:tav tm="0">
                                          <p:val>
                                            <p:strVal val="#ppt_x+0.4"/>
                                          </p:val>
                                        </p:tav>
                                        <p:tav tm="100000">
                                          <p:val>
                                            <p:strVal val="#ppt_x-0.05"/>
                                          </p:val>
                                        </p:tav>
                                      </p:tavLst>
                                    </p:anim>
                                    <p:anim calcmode="lin" valueType="num">
                                      <p:cBhvr>
                                        <p:cTn id="10" dur="800" decel="100000" fill="hold"/>
                                        <p:tgtEl>
                                          <p:spTgt spid="6349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49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49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3491">
                                            <p:txEl>
                                              <p:pRg st="0" end="0"/>
                                            </p:txEl>
                                          </p:spTgt>
                                        </p:tgtEl>
                                        <p:attrNameLst>
                                          <p:attrName>style.visibility</p:attrName>
                                        </p:attrNameLst>
                                      </p:cBhvr>
                                      <p:to>
                                        <p:strVal val="visible"/>
                                      </p:to>
                                    </p:set>
                                    <p:animEffect transition="in" filter="fade">
                                      <p:cBhvr>
                                        <p:cTn id="16" dur="1000"/>
                                        <p:tgtEl>
                                          <p:spTgt spid="63491">
                                            <p:txEl>
                                              <p:pRg st="0" end="0"/>
                                            </p:txEl>
                                          </p:spTgt>
                                        </p:tgtEl>
                                      </p:cBhvr>
                                    </p:animEffect>
                                    <p:anim calcmode="lin" valueType="num">
                                      <p:cBhvr>
                                        <p:cTn id="17"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63491">
                                            <p:txEl>
                                              <p:pRg st="0" end="0"/>
                                            </p:txEl>
                                          </p:spTgt>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63491">
                                            <p:txEl>
                                              <p:pRg st="2" end="2"/>
                                            </p:txEl>
                                          </p:spTgt>
                                        </p:tgtEl>
                                        <p:attrNameLst>
                                          <p:attrName>style.visibility</p:attrName>
                                        </p:attrNameLst>
                                      </p:cBhvr>
                                      <p:to>
                                        <p:strVal val="visible"/>
                                      </p:to>
                                    </p:set>
                                    <p:animEffect transition="in" filter="fade">
                                      <p:cBhvr>
                                        <p:cTn id="21" dur="1000"/>
                                        <p:tgtEl>
                                          <p:spTgt spid="63491">
                                            <p:txEl>
                                              <p:pRg st="2" end="2"/>
                                            </p:txEl>
                                          </p:spTgt>
                                        </p:tgtEl>
                                      </p:cBhvr>
                                    </p:animEffect>
                                    <p:anim calcmode="lin" valueType="num">
                                      <p:cBhvr>
                                        <p:cTn id="22"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3491">
                                            <p:txEl>
                                              <p:pRg st="2" end="2"/>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fade">
                                      <p:cBhvr>
                                        <p:cTn id="27" dur="1000"/>
                                        <p:tgtEl>
                                          <p:spTgt spid="63491">
                                            <p:txEl>
                                              <p:pRg st="4" end="4"/>
                                            </p:txEl>
                                          </p:spTgt>
                                        </p:tgtEl>
                                      </p:cBhvr>
                                    </p:animEffect>
                                    <p:anim calcmode="lin" valueType="num">
                                      <p:cBhvr>
                                        <p:cTn id="28"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63491">
                                            <p:txEl>
                                              <p:pRg st="5" end="5"/>
                                            </p:txEl>
                                          </p:spTgt>
                                        </p:tgtEl>
                                        <p:attrNameLst>
                                          <p:attrName>style.visibility</p:attrName>
                                        </p:attrNameLst>
                                      </p:cBhvr>
                                      <p:to>
                                        <p:strVal val="visible"/>
                                      </p:to>
                                    </p:set>
                                    <p:animEffect transition="in" filter="fade">
                                      <p:cBhvr>
                                        <p:cTn id="33" dur="1000"/>
                                        <p:tgtEl>
                                          <p:spTgt spid="63491">
                                            <p:txEl>
                                              <p:pRg st="5" end="5"/>
                                            </p:txEl>
                                          </p:spTgt>
                                        </p:tgtEl>
                                      </p:cBhvr>
                                    </p:animEffect>
                                    <p:anim calcmode="lin" valueType="num">
                                      <p:cBhvr>
                                        <p:cTn id="34" dur="10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63491">
                                            <p:txEl>
                                              <p:pRg st="5" end="5"/>
                                            </p:txEl>
                                          </p:spTgt>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000"/>
                            </p:stCondLst>
                            <p:childTnLst>
                              <p:par>
                                <p:cTn id="37" presetID="47" presetClass="entr" presetSubtype="0" fill="hold" grpId="0" nodeType="afterEffect">
                                  <p:stCondLst>
                                    <p:cond delay="0"/>
                                  </p:stCondLst>
                                  <p:childTnLst>
                                    <p:set>
                                      <p:cBhvr>
                                        <p:cTn id="38" dur="1" fill="hold">
                                          <p:stCondLst>
                                            <p:cond delay="0"/>
                                          </p:stCondLst>
                                        </p:cTn>
                                        <p:tgtEl>
                                          <p:spTgt spid="63491">
                                            <p:txEl>
                                              <p:pRg st="6" end="6"/>
                                            </p:txEl>
                                          </p:spTgt>
                                        </p:tgtEl>
                                        <p:attrNameLst>
                                          <p:attrName>style.visibility</p:attrName>
                                        </p:attrNameLst>
                                      </p:cBhvr>
                                      <p:to>
                                        <p:strVal val="visible"/>
                                      </p:to>
                                    </p:set>
                                    <p:animEffect transition="in" filter="fade">
                                      <p:cBhvr>
                                        <p:cTn id="39" dur="1000"/>
                                        <p:tgtEl>
                                          <p:spTgt spid="63491">
                                            <p:txEl>
                                              <p:pRg st="6" end="6"/>
                                            </p:txEl>
                                          </p:spTgt>
                                        </p:tgtEl>
                                      </p:cBhvr>
                                    </p:animEffect>
                                    <p:anim calcmode="lin" valueType="num">
                                      <p:cBhvr>
                                        <p:cTn id="40" dur="10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63491">
                                            <p:txEl>
                                              <p:pRg st="6" end="6"/>
                                            </p:txEl>
                                          </p:spTgt>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000"/>
                            </p:stCondLst>
                            <p:childTnLst>
                              <p:par>
                                <p:cTn id="43" presetID="22" presetClass="entr" presetSubtype="4" fill="hold" nodeType="afterEffect">
                                  <p:stCondLst>
                                    <p:cond delay="0"/>
                                  </p:stCondLst>
                                  <p:childTnLst>
                                    <p:set>
                                      <p:cBhvr>
                                        <p:cTn id="44" dur="1" fill="hold">
                                          <p:stCondLst>
                                            <p:cond delay="0"/>
                                          </p:stCondLst>
                                        </p:cTn>
                                        <p:tgtEl>
                                          <p:spTgt spid="63492"/>
                                        </p:tgtEl>
                                        <p:attrNameLst>
                                          <p:attrName>style.visibility</p:attrName>
                                        </p:attrNameLst>
                                      </p:cBhvr>
                                      <p:to>
                                        <p:strVal val="visible"/>
                                      </p:to>
                                    </p:set>
                                    <p:animEffect transition="in" filter="wipe(down)">
                                      <p:cBhvr>
                                        <p:cTn id="45"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165225" y="314325"/>
            <a:ext cx="7294563" cy="3706813"/>
          </a:xfrm>
          <a:prstGeom prst="rect">
            <a:avLst/>
          </a:prstGeom>
          <a:gradFill rotWithShape="0">
            <a:gsLst>
              <a:gs pos="0">
                <a:srgbClr val="6C6C6C"/>
              </a:gs>
              <a:gs pos="100000">
                <a:srgbClr val="EAEAEA"/>
              </a:gs>
            </a:gsLst>
            <a:lin ang="0" scaled="1"/>
          </a:gradFill>
          <a:ln w="19050">
            <a:solidFill>
              <a:srgbClr val="000000"/>
            </a:solidFill>
            <a:miter lim="800000"/>
            <a:headEnd/>
            <a:tailEnd/>
          </a:ln>
        </p:spPr>
        <p:txBody>
          <a:bodyPr/>
          <a:lstStyle/>
          <a:p>
            <a:endParaRPr lang="en-US"/>
          </a:p>
        </p:txBody>
      </p:sp>
      <p:sp>
        <p:nvSpPr>
          <p:cNvPr id="49155" name="Line 3"/>
          <p:cNvSpPr>
            <a:spLocks noChangeShapeType="1"/>
          </p:cNvSpPr>
          <p:nvPr/>
        </p:nvSpPr>
        <p:spPr bwMode="auto">
          <a:xfrm>
            <a:off x="1165225" y="314325"/>
            <a:ext cx="1588" cy="3706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6" name="Line 4"/>
          <p:cNvSpPr>
            <a:spLocks noChangeShapeType="1"/>
          </p:cNvSpPr>
          <p:nvPr/>
        </p:nvSpPr>
        <p:spPr bwMode="auto">
          <a:xfrm>
            <a:off x="1096963" y="4021138"/>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7" name="Line 5"/>
          <p:cNvSpPr>
            <a:spLocks noChangeShapeType="1"/>
          </p:cNvSpPr>
          <p:nvPr/>
        </p:nvSpPr>
        <p:spPr bwMode="auto">
          <a:xfrm>
            <a:off x="1096963" y="3306763"/>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8" name="Line 6"/>
          <p:cNvSpPr>
            <a:spLocks noChangeShapeType="1"/>
          </p:cNvSpPr>
          <p:nvPr/>
        </p:nvSpPr>
        <p:spPr bwMode="auto">
          <a:xfrm>
            <a:off x="1096963" y="2576513"/>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9" name="Line 7"/>
          <p:cNvSpPr>
            <a:spLocks noChangeShapeType="1"/>
          </p:cNvSpPr>
          <p:nvPr/>
        </p:nvSpPr>
        <p:spPr bwMode="auto">
          <a:xfrm>
            <a:off x="1096963" y="1862138"/>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Line 8"/>
          <p:cNvSpPr>
            <a:spLocks noChangeShapeType="1"/>
          </p:cNvSpPr>
          <p:nvPr/>
        </p:nvSpPr>
        <p:spPr bwMode="auto">
          <a:xfrm>
            <a:off x="1096963" y="1147763"/>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1" name="Line 9"/>
          <p:cNvSpPr>
            <a:spLocks noChangeShapeType="1"/>
          </p:cNvSpPr>
          <p:nvPr/>
        </p:nvSpPr>
        <p:spPr bwMode="auto">
          <a:xfrm>
            <a:off x="1096963" y="417513"/>
            <a:ext cx="6826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2" name="Line 10"/>
          <p:cNvSpPr>
            <a:spLocks noChangeShapeType="1"/>
          </p:cNvSpPr>
          <p:nvPr/>
        </p:nvSpPr>
        <p:spPr bwMode="auto">
          <a:xfrm>
            <a:off x="1165225" y="4021138"/>
            <a:ext cx="729456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3" name="Line 11"/>
          <p:cNvSpPr>
            <a:spLocks noChangeShapeType="1"/>
          </p:cNvSpPr>
          <p:nvPr/>
        </p:nvSpPr>
        <p:spPr bwMode="auto">
          <a:xfrm flipH="1" flipV="1">
            <a:off x="1166813" y="4021138"/>
            <a:ext cx="3175" cy="682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4" name="Rectangle 12"/>
          <p:cNvSpPr>
            <a:spLocks noChangeArrowheads="1"/>
          </p:cNvSpPr>
          <p:nvPr/>
        </p:nvSpPr>
        <p:spPr bwMode="auto">
          <a:xfrm>
            <a:off x="876300" y="3886200"/>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0</a:t>
            </a:r>
            <a:endParaRPr lang="en-US" b="1"/>
          </a:p>
        </p:txBody>
      </p:sp>
      <p:sp>
        <p:nvSpPr>
          <p:cNvPr id="49165" name="Rectangle 13"/>
          <p:cNvSpPr>
            <a:spLocks noChangeArrowheads="1"/>
          </p:cNvSpPr>
          <p:nvPr/>
        </p:nvSpPr>
        <p:spPr bwMode="auto">
          <a:xfrm>
            <a:off x="757238" y="317182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20</a:t>
            </a:r>
            <a:endParaRPr lang="en-US" b="1"/>
          </a:p>
        </p:txBody>
      </p:sp>
      <p:sp>
        <p:nvSpPr>
          <p:cNvPr id="49166" name="Rectangle 14"/>
          <p:cNvSpPr>
            <a:spLocks noChangeArrowheads="1"/>
          </p:cNvSpPr>
          <p:nvPr/>
        </p:nvSpPr>
        <p:spPr bwMode="auto">
          <a:xfrm>
            <a:off x="757238" y="2439988"/>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40</a:t>
            </a:r>
            <a:endParaRPr lang="en-US" b="1"/>
          </a:p>
        </p:txBody>
      </p:sp>
      <p:sp>
        <p:nvSpPr>
          <p:cNvPr id="49167" name="Rectangle 15"/>
          <p:cNvSpPr>
            <a:spLocks noChangeArrowheads="1"/>
          </p:cNvSpPr>
          <p:nvPr/>
        </p:nvSpPr>
        <p:spPr bwMode="auto">
          <a:xfrm>
            <a:off x="757238" y="172561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60</a:t>
            </a:r>
            <a:endParaRPr lang="en-US" b="1"/>
          </a:p>
        </p:txBody>
      </p:sp>
      <p:sp>
        <p:nvSpPr>
          <p:cNvPr id="49168" name="Rectangle 16"/>
          <p:cNvSpPr>
            <a:spLocks noChangeArrowheads="1"/>
          </p:cNvSpPr>
          <p:nvPr/>
        </p:nvSpPr>
        <p:spPr bwMode="auto">
          <a:xfrm>
            <a:off x="757238" y="101282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80</a:t>
            </a:r>
            <a:endParaRPr lang="en-US" b="1"/>
          </a:p>
        </p:txBody>
      </p:sp>
      <p:sp>
        <p:nvSpPr>
          <p:cNvPr id="49169" name="Rectangle 17"/>
          <p:cNvSpPr>
            <a:spLocks noChangeArrowheads="1"/>
          </p:cNvSpPr>
          <p:nvPr/>
        </p:nvSpPr>
        <p:spPr bwMode="auto">
          <a:xfrm>
            <a:off x="638175" y="280988"/>
            <a:ext cx="3619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100</a:t>
            </a:r>
            <a:endParaRPr lang="en-US" b="1"/>
          </a:p>
        </p:txBody>
      </p:sp>
      <p:sp>
        <p:nvSpPr>
          <p:cNvPr id="49170" name="Rectangle 18"/>
          <p:cNvSpPr>
            <a:spLocks noChangeArrowheads="1"/>
          </p:cNvSpPr>
          <p:nvPr/>
        </p:nvSpPr>
        <p:spPr bwMode="auto">
          <a:xfrm>
            <a:off x="1187450" y="4202113"/>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0</a:t>
            </a:r>
            <a:endParaRPr lang="en-US" b="1"/>
          </a:p>
        </p:txBody>
      </p:sp>
      <p:sp>
        <p:nvSpPr>
          <p:cNvPr id="49171" name="Rectangle 19"/>
          <p:cNvSpPr>
            <a:spLocks noChangeArrowheads="1"/>
          </p:cNvSpPr>
          <p:nvPr/>
        </p:nvSpPr>
        <p:spPr bwMode="auto">
          <a:xfrm>
            <a:off x="2511425" y="4202113"/>
            <a:ext cx="2762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1K</a:t>
            </a:r>
            <a:endParaRPr lang="en-US" b="1"/>
          </a:p>
        </p:txBody>
      </p:sp>
      <p:sp>
        <p:nvSpPr>
          <p:cNvPr id="49172" name="Rectangle 20"/>
          <p:cNvSpPr>
            <a:spLocks noChangeArrowheads="1"/>
          </p:cNvSpPr>
          <p:nvPr/>
        </p:nvSpPr>
        <p:spPr bwMode="auto">
          <a:xfrm>
            <a:off x="3981450" y="4202113"/>
            <a:ext cx="2762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2K</a:t>
            </a:r>
            <a:endParaRPr lang="en-US" b="1"/>
          </a:p>
        </p:txBody>
      </p:sp>
      <p:sp>
        <p:nvSpPr>
          <p:cNvPr id="49173" name="Rectangle 21"/>
          <p:cNvSpPr>
            <a:spLocks noChangeArrowheads="1"/>
          </p:cNvSpPr>
          <p:nvPr/>
        </p:nvSpPr>
        <p:spPr bwMode="auto">
          <a:xfrm>
            <a:off x="5449888" y="4202113"/>
            <a:ext cx="2762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3K</a:t>
            </a:r>
            <a:endParaRPr lang="en-US" b="1"/>
          </a:p>
        </p:txBody>
      </p:sp>
      <p:sp>
        <p:nvSpPr>
          <p:cNvPr id="49174" name="Rectangle 22"/>
          <p:cNvSpPr>
            <a:spLocks noChangeArrowheads="1"/>
          </p:cNvSpPr>
          <p:nvPr/>
        </p:nvSpPr>
        <p:spPr bwMode="auto">
          <a:xfrm>
            <a:off x="6919913" y="4202113"/>
            <a:ext cx="2762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4K</a:t>
            </a:r>
            <a:endParaRPr lang="en-US" b="1"/>
          </a:p>
        </p:txBody>
      </p:sp>
      <p:sp>
        <p:nvSpPr>
          <p:cNvPr id="49175" name="Rectangle 23"/>
          <p:cNvSpPr>
            <a:spLocks noChangeArrowheads="1"/>
          </p:cNvSpPr>
          <p:nvPr/>
        </p:nvSpPr>
        <p:spPr bwMode="auto">
          <a:xfrm>
            <a:off x="8389938" y="4202113"/>
            <a:ext cx="2762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00" b="1">
                <a:solidFill>
                  <a:srgbClr val="000000"/>
                </a:solidFill>
                <a:latin typeface="Arial" charset="0"/>
              </a:rPr>
              <a:t>5K</a:t>
            </a:r>
            <a:endParaRPr lang="en-US" b="1"/>
          </a:p>
        </p:txBody>
      </p:sp>
      <p:sp>
        <p:nvSpPr>
          <p:cNvPr id="49176" name="Text Box 24"/>
          <p:cNvSpPr txBox="1">
            <a:spLocks noChangeArrowheads="1"/>
          </p:cNvSpPr>
          <p:nvPr/>
        </p:nvSpPr>
        <p:spPr bwMode="auto">
          <a:xfrm rot="-5400000">
            <a:off x="-939799" y="1925637"/>
            <a:ext cx="271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i="1">
                <a:latin typeface="Arial" charset="0"/>
              </a:rPr>
              <a:t>Chemical Element No.</a:t>
            </a:r>
          </a:p>
        </p:txBody>
      </p:sp>
      <p:sp>
        <p:nvSpPr>
          <p:cNvPr id="49177" name="Text Box 25"/>
          <p:cNvSpPr txBox="1">
            <a:spLocks noChangeArrowheads="1"/>
          </p:cNvSpPr>
          <p:nvPr/>
        </p:nvSpPr>
        <p:spPr bwMode="auto">
          <a:xfrm>
            <a:off x="3721100" y="4416425"/>
            <a:ext cx="194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i="1">
                <a:latin typeface="Arial" charset="0"/>
              </a:rPr>
              <a:t>Recorded History</a:t>
            </a:r>
          </a:p>
        </p:txBody>
      </p:sp>
      <p:grpSp>
        <p:nvGrpSpPr>
          <p:cNvPr id="2" name="Group 26"/>
          <p:cNvGrpSpPr>
            <a:grpSpLocks/>
          </p:cNvGrpSpPr>
          <p:nvPr/>
        </p:nvGrpSpPr>
        <p:grpSpPr bwMode="auto">
          <a:xfrm>
            <a:off x="1233488" y="314325"/>
            <a:ext cx="7158037" cy="3386138"/>
            <a:chOff x="749" y="959"/>
            <a:chExt cx="4509" cy="2133"/>
          </a:xfrm>
        </p:grpSpPr>
        <p:sp>
          <p:nvSpPr>
            <p:cNvPr id="49430" name="Line 27"/>
            <p:cNvSpPr>
              <a:spLocks noChangeShapeType="1"/>
            </p:cNvSpPr>
            <p:nvPr/>
          </p:nvSpPr>
          <p:spPr bwMode="auto">
            <a:xfrm>
              <a:off x="749"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1" name="Line 28"/>
            <p:cNvSpPr>
              <a:spLocks noChangeShapeType="1"/>
            </p:cNvSpPr>
            <p:nvPr/>
          </p:nvSpPr>
          <p:spPr bwMode="auto">
            <a:xfrm>
              <a:off x="845"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2" name="Line 29"/>
            <p:cNvSpPr>
              <a:spLocks noChangeShapeType="1"/>
            </p:cNvSpPr>
            <p:nvPr/>
          </p:nvSpPr>
          <p:spPr bwMode="auto">
            <a:xfrm>
              <a:off x="931"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3" name="Line 30"/>
            <p:cNvSpPr>
              <a:spLocks noChangeShapeType="1"/>
            </p:cNvSpPr>
            <p:nvPr/>
          </p:nvSpPr>
          <p:spPr bwMode="auto">
            <a:xfrm>
              <a:off x="1017"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4" name="Line 31"/>
            <p:cNvSpPr>
              <a:spLocks noChangeShapeType="1"/>
            </p:cNvSpPr>
            <p:nvPr/>
          </p:nvSpPr>
          <p:spPr bwMode="auto">
            <a:xfrm>
              <a:off x="1113"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5" name="Line 32"/>
            <p:cNvSpPr>
              <a:spLocks noChangeShapeType="1"/>
            </p:cNvSpPr>
            <p:nvPr/>
          </p:nvSpPr>
          <p:spPr bwMode="auto">
            <a:xfrm>
              <a:off x="1199"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6" name="Line 33"/>
            <p:cNvSpPr>
              <a:spLocks noChangeShapeType="1"/>
            </p:cNvSpPr>
            <p:nvPr/>
          </p:nvSpPr>
          <p:spPr bwMode="auto">
            <a:xfrm>
              <a:off x="1295"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7" name="Line 34"/>
            <p:cNvSpPr>
              <a:spLocks noChangeShapeType="1"/>
            </p:cNvSpPr>
            <p:nvPr/>
          </p:nvSpPr>
          <p:spPr bwMode="auto">
            <a:xfrm>
              <a:off x="1381"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8" name="Line 35"/>
            <p:cNvSpPr>
              <a:spLocks noChangeShapeType="1"/>
            </p:cNvSpPr>
            <p:nvPr/>
          </p:nvSpPr>
          <p:spPr bwMode="auto">
            <a:xfrm>
              <a:off x="1477"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39" name="Line 36"/>
            <p:cNvSpPr>
              <a:spLocks noChangeShapeType="1"/>
            </p:cNvSpPr>
            <p:nvPr/>
          </p:nvSpPr>
          <p:spPr bwMode="auto">
            <a:xfrm>
              <a:off x="1563"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0" name="Line 37"/>
            <p:cNvSpPr>
              <a:spLocks noChangeShapeType="1"/>
            </p:cNvSpPr>
            <p:nvPr/>
          </p:nvSpPr>
          <p:spPr bwMode="auto">
            <a:xfrm>
              <a:off x="1649"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1" name="Line 38"/>
            <p:cNvSpPr>
              <a:spLocks noChangeShapeType="1"/>
            </p:cNvSpPr>
            <p:nvPr/>
          </p:nvSpPr>
          <p:spPr bwMode="auto">
            <a:xfrm>
              <a:off x="1745"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2" name="Line 39"/>
            <p:cNvSpPr>
              <a:spLocks noChangeShapeType="1"/>
            </p:cNvSpPr>
            <p:nvPr/>
          </p:nvSpPr>
          <p:spPr bwMode="auto">
            <a:xfrm>
              <a:off x="1831"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3" name="Line 40"/>
            <p:cNvSpPr>
              <a:spLocks noChangeShapeType="1"/>
            </p:cNvSpPr>
            <p:nvPr/>
          </p:nvSpPr>
          <p:spPr bwMode="auto">
            <a:xfrm>
              <a:off x="1927"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4" name="Line 41"/>
            <p:cNvSpPr>
              <a:spLocks noChangeShapeType="1"/>
            </p:cNvSpPr>
            <p:nvPr/>
          </p:nvSpPr>
          <p:spPr bwMode="auto">
            <a:xfrm>
              <a:off x="2013"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5" name="Line 42"/>
            <p:cNvSpPr>
              <a:spLocks noChangeShapeType="1"/>
            </p:cNvSpPr>
            <p:nvPr/>
          </p:nvSpPr>
          <p:spPr bwMode="auto">
            <a:xfrm>
              <a:off x="2098"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6" name="Line 43"/>
            <p:cNvSpPr>
              <a:spLocks noChangeShapeType="1"/>
            </p:cNvSpPr>
            <p:nvPr/>
          </p:nvSpPr>
          <p:spPr bwMode="auto">
            <a:xfrm>
              <a:off x="2195"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7" name="Line 44"/>
            <p:cNvSpPr>
              <a:spLocks noChangeShapeType="1"/>
            </p:cNvSpPr>
            <p:nvPr/>
          </p:nvSpPr>
          <p:spPr bwMode="auto">
            <a:xfrm>
              <a:off x="2280"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8" name="Line 45"/>
            <p:cNvSpPr>
              <a:spLocks noChangeShapeType="1"/>
            </p:cNvSpPr>
            <p:nvPr/>
          </p:nvSpPr>
          <p:spPr bwMode="auto">
            <a:xfrm>
              <a:off x="2377"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49" name="Line 46"/>
            <p:cNvSpPr>
              <a:spLocks noChangeShapeType="1"/>
            </p:cNvSpPr>
            <p:nvPr/>
          </p:nvSpPr>
          <p:spPr bwMode="auto">
            <a:xfrm>
              <a:off x="2463"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0" name="Line 47"/>
            <p:cNvSpPr>
              <a:spLocks noChangeShapeType="1"/>
            </p:cNvSpPr>
            <p:nvPr/>
          </p:nvSpPr>
          <p:spPr bwMode="auto">
            <a:xfrm>
              <a:off x="2548"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1" name="Line 48"/>
            <p:cNvSpPr>
              <a:spLocks noChangeShapeType="1"/>
            </p:cNvSpPr>
            <p:nvPr/>
          </p:nvSpPr>
          <p:spPr bwMode="auto">
            <a:xfrm>
              <a:off x="2645"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2" name="Line 49"/>
            <p:cNvSpPr>
              <a:spLocks noChangeShapeType="1"/>
            </p:cNvSpPr>
            <p:nvPr/>
          </p:nvSpPr>
          <p:spPr bwMode="auto">
            <a:xfrm>
              <a:off x="2730"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3" name="Line 50"/>
            <p:cNvSpPr>
              <a:spLocks noChangeShapeType="1"/>
            </p:cNvSpPr>
            <p:nvPr/>
          </p:nvSpPr>
          <p:spPr bwMode="auto">
            <a:xfrm>
              <a:off x="2827"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4" name="Line 51"/>
            <p:cNvSpPr>
              <a:spLocks noChangeShapeType="1"/>
            </p:cNvSpPr>
            <p:nvPr/>
          </p:nvSpPr>
          <p:spPr bwMode="auto">
            <a:xfrm>
              <a:off x="2912"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5" name="Line 52"/>
            <p:cNvSpPr>
              <a:spLocks noChangeShapeType="1"/>
            </p:cNvSpPr>
            <p:nvPr/>
          </p:nvSpPr>
          <p:spPr bwMode="auto">
            <a:xfrm>
              <a:off x="3009"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6" name="Line 53"/>
            <p:cNvSpPr>
              <a:spLocks noChangeShapeType="1"/>
            </p:cNvSpPr>
            <p:nvPr/>
          </p:nvSpPr>
          <p:spPr bwMode="auto">
            <a:xfrm>
              <a:off x="3094"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7" name="Line 54"/>
            <p:cNvSpPr>
              <a:spLocks noChangeShapeType="1"/>
            </p:cNvSpPr>
            <p:nvPr/>
          </p:nvSpPr>
          <p:spPr bwMode="auto">
            <a:xfrm>
              <a:off x="3180"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8" name="Line 55"/>
            <p:cNvSpPr>
              <a:spLocks noChangeShapeType="1"/>
            </p:cNvSpPr>
            <p:nvPr/>
          </p:nvSpPr>
          <p:spPr bwMode="auto">
            <a:xfrm>
              <a:off x="3276"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59" name="Line 56"/>
            <p:cNvSpPr>
              <a:spLocks noChangeShapeType="1"/>
            </p:cNvSpPr>
            <p:nvPr/>
          </p:nvSpPr>
          <p:spPr bwMode="auto">
            <a:xfrm>
              <a:off x="3362" y="3091"/>
              <a:ext cx="97"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0" name="Line 57"/>
            <p:cNvSpPr>
              <a:spLocks noChangeShapeType="1"/>
            </p:cNvSpPr>
            <p:nvPr/>
          </p:nvSpPr>
          <p:spPr bwMode="auto">
            <a:xfrm>
              <a:off x="3459" y="3091"/>
              <a:ext cx="8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1" name="Line 58"/>
            <p:cNvSpPr>
              <a:spLocks noChangeShapeType="1"/>
            </p:cNvSpPr>
            <p:nvPr/>
          </p:nvSpPr>
          <p:spPr bwMode="auto">
            <a:xfrm>
              <a:off x="3544"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2" name="Line 59"/>
            <p:cNvSpPr>
              <a:spLocks noChangeShapeType="1"/>
            </p:cNvSpPr>
            <p:nvPr/>
          </p:nvSpPr>
          <p:spPr bwMode="auto">
            <a:xfrm>
              <a:off x="3630"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3" name="Line 60"/>
            <p:cNvSpPr>
              <a:spLocks noChangeShapeType="1"/>
            </p:cNvSpPr>
            <p:nvPr/>
          </p:nvSpPr>
          <p:spPr bwMode="auto">
            <a:xfrm>
              <a:off x="3726"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4" name="Line 61"/>
            <p:cNvSpPr>
              <a:spLocks noChangeShapeType="1"/>
            </p:cNvSpPr>
            <p:nvPr/>
          </p:nvSpPr>
          <p:spPr bwMode="auto">
            <a:xfrm>
              <a:off x="3812"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5" name="Line 62"/>
            <p:cNvSpPr>
              <a:spLocks noChangeShapeType="1"/>
            </p:cNvSpPr>
            <p:nvPr/>
          </p:nvSpPr>
          <p:spPr bwMode="auto">
            <a:xfrm>
              <a:off x="3908"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6" name="Line 63"/>
            <p:cNvSpPr>
              <a:spLocks noChangeShapeType="1"/>
            </p:cNvSpPr>
            <p:nvPr/>
          </p:nvSpPr>
          <p:spPr bwMode="auto">
            <a:xfrm>
              <a:off x="3994"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7" name="Line 64"/>
            <p:cNvSpPr>
              <a:spLocks noChangeShapeType="1"/>
            </p:cNvSpPr>
            <p:nvPr/>
          </p:nvSpPr>
          <p:spPr bwMode="auto">
            <a:xfrm>
              <a:off x="4080"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8" name="Line 65"/>
            <p:cNvSpPr>
              <a:spLocks noChangeShapeType="1"/>
            </p:cNvSpPr>
            <p:nvPr/>
          </p:nvSpPr>
          <p:spPr bwMode="auto">
            <a:xfrm>
              <a:off x="4176"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69" name="Line 66"/>
            <p:cNvSpPr>
              <a:spLocks noChangeShapeType="1"/>
            </p:cNvSpPr>
            <p:nvPr/>
          </p:nvSpPr>
          <p:spPr bwMode="auto">
            <a:xfrm>
              <a:off x="4262" y="3091"/>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0" name="Line 67"/>
            <p:cNvSpPr>
              <a:spLocks noChangeShapeType="1"/>
            </p:cNvSpPr>
            <p:nvPr/>
          </p:nvSpPr>
          <p:spPr bwMode="auto">
            <a:xfrm>
              <a:off x="4358" y="3091"/>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1" name="Line 68"/>
            <p:cNvSpPr>
              <a:spLocks noChangeShapeType="1"/>
            </p:cNvSpPr>
            <p:nvPr/>
          </p:nvSpPr>
          <p:spPr bwMode="auto">
            <a:xfrm flipV="1">
              <a:off x="4444" y="3069"/>
              <a:ext cx="96" cy="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2" name="Line 69"/>
            <p:cNvSpPr>
              <a:spLocks noChangeShapeType="1"/>
            </p:cNvSpPr>
            <p:nvPr/>
          </p:nvSpPr>
          <p:spPr bwMode="auto">
            <a:xfrm>
              <a:off x="4540" y="3069"/>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3" name="Line 70"/>
            <p:cNvSpPr>
              <a:spLocks noChangeShapeType="1"/>
            </p:cNvSpPr>
            <p:nvPr/>
          </p:nvSpPr>
          <p:spPr bwMode="auto">
            <a:xfrm>
              <a:off x="4626" y="3069"/>
              <a:ext cx="8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4" name="Line 71"/>
            <p:cNvSpPr>
              <a:spLocks noChangeShapeType="1"/>
            </p:cNvSpPr>
            <p:nvPr/>
          </p:nvSpPr>
          <p:spPr bwMode="auto">
            <a:xfrm flipV="1">
              <a:off x="4712" y="3048"/>
              <a:ext cx="96" cy="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5" name="Line 72"/>
            <p:cNvSpPr>
              <a:spLocks noChangeShapeType="1"/>
            </p:cNvSpPr>
            <p:nvPr/>
          </p:nvSpPr>
          <p:spPr bwMode="auto">
            <a:xfrm flipV="1">
              <a:off x="4808" y="3026"/>
              <a:ext cx="86" cy="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6" name="Line 73"/>
            <p:cNvSpPr>
              <a:spLocks noChangeShapeType="1"/>
            </p:cNvSpPr>
            <p:nvPr/>
          </p:nvSpPr>
          <p:spPr bwMode="auto">
            <a:xfrm>
              <a:off x="4894" y="3026"/>
              <a:ext cx="96"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7" name="Line 74"/>
            <p:cNvSpPr>
              <a:spLocks noChangeShapeType="1"/>
            </p:cNvSpPr>
            <p:nvPr/>
          </p:nvSpPr>
          <p:spPr bwMode="auto">
            <a:xfrm flipV="1">
              <a:off x="4990" y="2566"/>
              <a:ext cx="86" cy="4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8" name="Line 75"/>
            <p:cNvSpPr>
              <a:spLocks noChangeShapeType="1"/>
            </p:cNvSpPr>
            <p:nvPr/>
          </p:nvSpPr>
          <p:spPr bwMode="auto">
            <a:xfrm flipV="1">
              <a:off x="5076" y="1548"/>
              <a:ext cx="85" cy="10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79" name="Line 76"/>
            <p:cNvSpPr>
              <a:spLocks noChangeShapeType="1"/>
            </p:cNvSpPr>
            <p:nvPr/>
          </p:nvSpPr>
          <p:spPr bwMode="auto">
            <a:xfrm flipV="1">
              <a:off x="5161" y="959"/>
              <a:ext cx="97" cy="58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79" name="Line 77"/>
          <p:cNvSpPr>
            <a:spLocks noChangeShapeType="1"/>
          </p:cNvSpPr>
          <p:nvPr/>
        </p:nvSpPr>
        <p:spPr bwMode="auto">
          <a:xfrm flipV="1">
            <a:off x="8461375" y="303213"/>
            <a:ext cx="0" cy="37861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0" name="Text Box 78"/>
          <p:cNvSpPr txBox="1">
            <a:spLocks noChangeArrowheads="1"/>
          </p:cNvSpPr>
          <p:nvPr/>
        </p:nvSpPr>
        <p:spPr bwMode="auto">
          <a:xfrm>
            <a:off x="1111250" y="3790950"/>
            <a:ext cx="175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b="1">
                <a:latin typeface="Arial" charset="0"/>
              </a:rPr>
              <a:t>R. Buckminster Fuller</a:t>
            </a:r>
          </a:p>
        </p:txBody>
      </p:sp>
      <p:sp>
        <p:nvSpPr>
          <p:cNvPr id="75855" name="Text Box 79"/>
          <p:cNvSpPr txBox="1">
            <a:spLocks noChangeArrowheads="1"/>
          </p:cNvSpPr>
          <p:nvPr/>
        </p:nvSpPr>
        <p:spPr bwMode="auto">
          <a:xfrm>
            <a:off x="12700" y="4575175"/>
            <a:ext cx="91440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1800" b="1" dirty="0">
                <a:solidFill>
                  <a:schemeClr val="tx2"/>
                </a:solidFill>
                <a:latin typeface="Arial" charset="0"/>
              </a:rPr>
              <a:t>Key Points from this graph:</a:t>
            </a:r>
          </a:p>
          <a:p>
            <a:pPr>
              <a:spcBef>
                <a:spcPts val="600"/>
              </a:spcBef>
              <a:buFontTx/>
              <a:buAutoNum type="arabicPeriod"/>
            </a:pPr>
            <a:r>
              <a:rPr lang="en-US" sz="1800" b="1" dirty="0">
                <a:solidFill>
                  <a:schemeClr val="tx2"/>
                </a:solidFill>
                <a:latin typeface="Arial" charset="0"/>
              </a:rPr>
              <a:t>Nature assumes that the environment will change </a:t>
            </a:r>
            <a:r>
              <a:rPr lang="en-US" sz="1800" b="1" u="sng" dirty="0">
                <a:solidFill>
                  <a:schemeClr val="tx2"/>
                </a:solidFill>
                <a:latin typeface="Arial" charset="0"/>
              </a:rPr>
              <a:t>slowly</a:t>
            </a:r>
            <a:r>
              <a:rPr lang="en-US" sz="1800" b="1" dirty="0">
                <a:solidFill>
                  <a:schemeClr val="tx2"/>
                </a:solidFill>
                <a:latin typeface="Arial" charset="0"/>
              </a:rPr>
              <a:t>, but in an </a:t>
            </a:r>
            <a:r>
              <a:rPr lang="en-US" sz="1800" b="1" u="sng" dirty="0">
                <a:solidFill>
                  <a:schemeClr val="tx2"/>
                </a:solidFill>
                <a:latin typeface="Arial" charset="0"/>
              </a:rPr>
              <a:t>unpredictable</a:t>
            </a:r>
            <a:r>
              <a:rPr lang="en-US" sz="1800" b="1" dirty="0">
                <a:solidFill>
                  <a:schemeClr val="tx2"/>
                </a:solidFill>
                <a:latin typeface="Arial" charset="0"/>
              </a:rPr>
              <a:t> way – hence, ‘Critical Periods’ during early development.</a:t>
            </a:r>
          </a:p>
          <a:p>
            <a:pPr>
              <a:spcBef>
                <a:spcPts val="600"/>
              </a:spcBef>
              <a:buFontTx/>
              <a:buAutoNum type="arabicPeriod"/>
            </a:pPr>
            <a:r>
              <a:rPr lang="en-US" sz="1800" b="1" dirty="0">
                <a:solidFill>
                  <a:schemeClr val="tx2"/>
                </a:solidFill>
                <a:latin typeface="Arial" charset="0"/>
              </a:rPr>
              <a:t>Critical periods of development worked just fine several thousand years ago.</a:t>
            </a:r>
          </a:p>
          <a:p>
            <a:pPr>
              <a:spcBef>
                <a:spcPts val="600"/>
              </a:spcBef>
              <a:buFontTx/>
              <a:buAutoNum type="arabicPeriod"/>
            </a:pPr>
            <a:r>
              <a:rPr lang="en-US" sz="1800" b="1" dirty="0">
                <a:solidFill>
                  <a:schemeClr val="tx2"/>
                </a:solidFill>
                <a:latin typeface="Arial" charset="0"/>
              </a:rPr>
              <a:t>However, our cultural environment is now changing at an ever-increasing rate, violating Nature’s assumption of slow change.  We need to keep learning NEW THINGS throughout our lifespan – </a:t>
            </a:r>
            <a:r>
              <a:rPr lang="en-US" sz="1800" b="1" dirty="0" smtClean="0">
                <a:solidFill>
                  <a:schemeClr val="tx2"/>
                </a:solidFill>
                <a:latin typeface="Arial" charset="0"/>
              </a:rPr>
              <a:t>new emphasis on ‘lifelong learning’.</a:t>
            </a:r>
            <a:endParaRPr lang="en-US" sz="1800" b="1" dirty="0">
              <a:solidFill>
                <a:schemeClr val="tx2"/>
              </a:solidFill>
              <a:latin typeface="Arial" charset="0"/>
            </a:endParaRPr>
          </a:p>
        </p:txBody>
      </p:sp>
      <p:grpSp>
        <p:nvGrpSpPr>
          <p:cNvPr id="3" name="Group 352"/>
          <p:cNvGrpSpPr>
            <a:grpSpLocks/>
          </p:cNvGrpSpPr>
          <p:nvPr/>
        </p:nvGrpSpPr>
        <p:grpSpPr bwMode="auto">
          <a:xfrm>
            <a:off x="1220788" y="631825"/>
            <a:ext cx="7229475" cy="3157538"/>
            <a:chOff x="769" y="398"/>
            <a:chExt cx="4554" cy="1989"/>
          </a:xfrm>
        </p:grpSpPr>
        <p:grpSp>
          <p:nvGrpSpPr>
            <p:cNvPr id="49194" name="Group 204"/>
            <p:cNvGrpSpPr>
              <a:grpSpLocks/>
            </p:cNvGrpSpPr>
            <p:nvPr/>
          </p:nvGrpSpPr>
          <p:grpSpPr bwMode="auto">
            <a:xfrm>
              <a:off x="1632" y="2360"/>
              <a:ext cx="919" cy="27"/>
              <a:chOff x="1632" y="2360"/>
              <a:chExt cx="919" cy="27"/>
            </a:xfrm>
          </p:grpSpPr>
          <p:grpSp>
            <p:nvGrpSpPr>
              <p:cNvPr id="49382" name="Group 117"/>
              <p:cNvGrpSpPr>
                <a:grpSpLocks/>
              </p:cNvGrpSpPr>
              <p:nvPr/>
            </p:nvGrpSpPr>
            <p:grpSpPr bwMode="auto">
              <a:xfrm>
                <a:off x="1632" y="2360"/>
                <a:ext cx="364" cy="27"/>
                <a:chOff x="3504" y="2432"/>
                <a:chExt cx="364" cy="27"/>
              </a:xfrm>
            </p:grpSpPr>
            <p:grpSp>
              <p:nvGrpSpPr>
                <p:cNvPr id="49412" name="Group 86"/>
                <p:cNvGrpSpPr>
                  <a:grpSpLocks/>
                </p:cNvGrpSpPr>
                <p:nvPr/>
              </p:nvGrpSpPr>
              <p:grpSpPr bwMode="auto">
                <a:xfrm>
                  <a:off x="3504" y="2432"/>
                  <a:ext cx="56" cy="27"/>
                  <a:chOff x="1636" y="2268"/>
                  <a:chExt cx="100" cy="0"/>
                </a:xfrm>
              </p:grpSpPr>
              <p:sp>
                <p:nvSpPr>
                  <p:cNvPr id="49428" name="Line 84"/>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9" name="Line 85"/>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413" name="Group 102"/>
                <p:cNvGrpSpPr>
                  <a:grpSpLocks/>
                </p:cNvGrpSpPr>
                <p:nvPr/>
              </p:nvGrpSpPr>
              <p:grpSpPr bwMode="auto">
                <a:xfrm>
                  <a:off x="3565" y="2432"/>
                  <a:ext cx="56" cy="27"/>
                  <a:chOff x="1636" y="2268"/>
                  <a:chExt cx="100" cy="0"/>
                </a:xfrm>
              </p:grpSpPr>
              <p:sp>
                <p:nvSpPr>
                  <p:cNvPr id="49426" name="Line 10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7" name="Line 10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414" name="Group 105"/>
                <p:cNvGrpSpPr>
                  <a:grpSpLocks/>
                </p:cNvGrpSpPr>
                <p:nvPr/>
              </p:nvGrpSpPr>
              <p:grpSpPr bwMode="auto">
                <a:xfrm>
                  <a:off x="3627" y="2432"/>
                  <a:ext cx="56" cy="27"/>
                  <a:chOff x="1636" y="2268"/>
                  <a:chExt cx="100" cy="0"/>
                </a:xfrm>
              </p:grpSpPr>
              <p:sp>
                <p:nvSpPr>
                  <p:cNvPr id="49424" name="Line 10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5" name="Line 10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415" name="Group 108"/>
                <p:cNvGrpSpPr>
                  <a:grpSpLocks/>
                </p:cNvGrpSpPr>
                <p:nvPr/>
              </p:nvGrpSpPr>
              <p:grpSpPr bwMode="auto">
                <a:xfrm>
                  <a:off x="3688" y="2432"/>
                  <a:ext cx="56" cy="27"/>
                  <a:chOff x="1636" y="2268"/>
                  <a:chExt cx="100" cy="0"/>
                </a:xfrm>
              </p:grpSpPr>
              <p:sp>
                <p:nvSpPr>
                  <p:cNvPr id="49422" name="Line 10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3" name="Line 11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416" name="Group 111"/>
                <p:cNvGrpSpPr>
                  <a:grpSpLocks/>
                </p:cNvGrpSpPr>
                <p:nvPr/>
              </p:nvGrpSpPr>
              <p:grpSpPr bwMode="auto">
                <a:xfrm>
                  <a:off x="3750" y="2432"/>
                  <a:ext cx="56" cy="27"/>
                  <a:chOff x="1636" y="2268"/>
                  <a:chExt cx="100" cy="0"/>
                </a:xfrm>
              </p:grpSpPr>
              <p:sp>
                <p:nvSpPr>
                  <p:cNvPr id="49420" name="Line 11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21" name="Line 11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417" name="Group 114"/>
                <p:cNvGrpSpPr>
                  <a:grpSpLocks/>
                </p:cNvGrpSpPr>
                <p:nvPr/>
              </p:nvGrpSpPr>
              <p:grpSpPr bwMode="auto">
                <a:xfrm>
                  <a:off x="3812" y="2432"/>
                  <a:ext cx="56" cy="27"/>
                  <a:chOff x="1636" y="2268"/>
                  <a:chExt cx="100" cy="0"/>
                </a:xfrm>
              </p:grpSpPr>
              <p:sp>
                <p:nvSpPr>
                  <p:cNvPr id="49418" name="Line 11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19" name="Line 11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383" name="Group 118"/>
              <p:cNvGrpSpPr>
                <a:grpSpLocks/>
              </p:cNvGrpSpPr>
              <p:nvPr/>
            </p:nvGrpSpPr>
            <p:grpSpPr bwMode="auto">
              <a:xfrm>
                <a:off x="2004" y="2360"/>
                <a:ext cx="364" cy="27"/>
                <a:chOff x="3504" y="2432"/>
                <a:chExt cx="364" cy="27"/>
              </a:xfrm>
            </p:grpSpPr>
            <p:grpSp>
              <p:nvGrpSpPr>
                <p:cNvPr id="49394" name="Group 119"/>
                <p:cNvGrpSpPr>
                  <a:grpSpLocks/>
                </p:cNvGrpSpPr>
                <p:nvPr/>
              </p:nvGrpSpPr>
              <p:grpSpPr bwMode="auto">
                <a:xfrm>
                  <a:off x="3504" y="2432"/>
                  <a:ext cx="56" cy="27"/>
                  <a:chOff x="1636" y="2268"/>
                  <a:chExt cx="100" cy="0"/>
                </a:xfrm>
              </p:grpSpPr>
              <p:sp>
                <p:nvSpPr>
                  <p:cNvPr id="49410" name="Line 12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11" name="Line 12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95" name="Group 122"/>
                <p:cNvGrpSpPr>
                  <a:grpSpLocks/>
                </p:cNvGrpSpPr>
                <p:nvPr/>
              </p:nvGrpSpPr>
              <p:grpSpPr bwMode="auto">
                <a:xfrm>
                  <a:off x="3565" y="2432"/>
                  <a:ext cx="56" cy="27"/>
                  <a:chOff x="1636" y="2268"/>
                  <a:chExt cx="100" cy="0"/>
                </a:xfrm>
              </p:grpSpPr>
              <p:sp>
                <p:nvSpPr>
                  <p:cNvPr id="49408" name="Line 12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9" name="Line 12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96" name="Group 125"/>
                <p:cNvGrpSpPr>
                  <a:grpSpLocks/>
                </p:cNvGrpSpPr>
                <p:nvPr/>
              </p:nvGrpSpPr>
              <p:grpSpPr bwMode="auto">
                <a:xfrm>
                  <a:off x="3627" y="2432"/>
                  <a:ext cx="56" cy="27"/>
                  <a:chOff x="1636" y="2268"/>
                  <a:chExt cx="100" cy="0"/>
                </a:xfrm>
              </p:grpSpPr>
              <p:sp>
                <p:nvSpPr>
                  <p:cNvPr id="49406" name="Line 12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7" name="Line 12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97" name="Group 128"/>
                <p:cNvGrpSpPr>
                  <a:grpSpLocks/>
                </p:cNvGrpSpPr>
                <p:nvPr/>
              </p:nvGrpSpPr>
              <p:grpSpPr bwMode="auto">
                <a:xfrm>
                  <a:off x="3688" y="2432"/>
                  <a:ext cx="56" cy="27"/>
                  <a:chOff x="1636" y="2268"/>
                  <a:chExt cx="100" cy="0"/>
                </a:xfrm>
              </p:grpSpPr>
              <p:sp>
                <p:nvSpPr>
                  <p:cNvPr id="49404" name="Line 12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5" name="Line 13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98" name="Group 131"/>
                <p:cNvGrpSpPr>
                  <a:grpSpLocks/>
                </p:cNvGrpSpPr>
                <p:nvPr/>
              </p:nvGrpSpPr>
              <p:grpSpPr bwMode="auto">
                <a:xfrm>
                  <a:off x="3750" y="2432"/>
                  <a:ext cx="56" cy="27"/>
                  <a:chOff x="1636" y="2268"/>
                  <a:chExt cx="100" cy="0"/>
                </a:xfrm>
              </p:grpSpPr>
              <p:sp>
                <p:nvSpPr>
                  <p:cNvPr id="49402" name="Line 13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3" name="Line 13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99" name="Group 134"/>
                <p:cNvGrpSpPr>
                  <a:grpSpLocks/>
                </p:cNvGrpSpPr>
                <p:nvPr/>
              </p:nvGrpSpPr>
              <p:grpSpPr bwMode="auto">
                <a:xfrm>
                  <a:off x="3812" y="2432"/>
                  <a:ext cx="56" cy="27"/>
                  <a:chOff x="1636" y="2268"/>
                  <a:chExt cx="100" cy="0"/>
                </a:xfrm>
              </p:grpSpPr>
              <p:sp>
                <p:nvSpPr>
                  <p:cNvPr id="49400" name="Line 13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01" name="Line 13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384" name="Group 203"/>
              <p:cNvGrpSpPr>
                <a:grpSpLocks/>
              </p:cNvGrpSpPr>
              <p:nvPr/>
            </p:nvGrpSpPr>
            <p:grpSpPr bwMode="auto">
              <a:xfrm>
                <a:off x="2372" y="2360"/>
                <a:ext cx="179" cy="27"/>
                <a:chOff x="2372" y="2354"/>
                <a:chExt cx="179" cy="27"/>
              </a:xfrm>
            </p:grpSpPr>
            <p:grpSp>
              <p:nvGrpSpPr>
                <p:cNvPr id="49385" name="Group 138"/>
                <p:cNvGrpSpPr>
                  <a:grpSpLocks/>
                </p:cNvGrpSpPr>
                <p:nvPr/>
              </p:nvGrpSpPr>
              <p:grpSpPr bwMode="auto">
                <a:xfrm>
                  <a:off x="2372" y="2354"/>
                  <a:ext cx="56" cy="27"/>
                  <a:chOff x="1636" y="2268"/>
                  <a:chExt cx="100" cy="0"/>
                </a:xfrm>
              </p:grpSpPr>
              <p:sp>
                <p:nvSpPr>
                  <p:cNvPr id="49392" name="Line 13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3" name="Line 14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86" name="Group 141"/>
                <p:cNvGrpSpPr>
                  <a:grpSpLocks/>
                </p:cNvGrpSpPr>
                <p:nvPr/>
              </p:nvGrpSpPr>
              <p:grpSpPr bwMode="auto">
                <a:xfrm>
                  <a:off x="2433" y="2354"/>
                  <a:ext cx="56" cy="27"/>
                  <a:chOff x="1636" y="2268"/>
                  <a:chExt cx="100" cy="0"/>
                </a:xfrm>
              </p:grpSpPr>
              <p:sp>
                <p:nvSpPr>
                  <p:cNvPr id="49390" name="Line 14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91" name="Line 14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87" name="Group 144"/>
                <p:cNvGrpSpPr>
                  <a:grpSpLocks/>
                </p:cNvGrpSpPr>
                <p:nvPr/>
              </p:nvGrpSpPr>
              <p:grpSpPr bwMode="auto">
                <a:xfrm>
                  <a:off x="2495" y="2354"/>
                  <a:ext cx="56" cy="27"/>
                  <a:chOff x="1636" y="2268"/>
                  <a:chExt cx="100" cy="0"/>
                </a:xfrm>
              </p:grpSpPr>
              <p:sp>
                <p:nvSpPr>
                  <p:cNvPr id="49388" name="Line 14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89" name="Line 14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49195" name="Group 157"/>
            <p:cNvGrpSpPr>
              <a:grpSpLocks/>
            </p:cNvGrpSpPr>
            <p:nvPr/>
          </p:nvGrpSpPr>
          <p:grpSpPr bwMode="auto">
            <a:xfrm>
              <a:off x="4404" y="2354"/>
              <a:ext cx="56" cy="27"/>
              <a:chOff x="1636" y="2268"/>
              <a:chExt cx="100" cy="0"/>
            </a:xfrm>
          </p:grpSpPr>
          <p:sp>
            <p:nvSpPr>
              <p:cNvPr id="49380" name="Line 15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81" name="Line 15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96" name="Group 160"/>
            <p:cNvGrpSpPr>
              <a:grpSpLocks/>
            </p:cNvGrpSpPr>
            <p:nvPr/>
          </p:nvGrpSpPr>
          <p:grpSpPr bwMode="auto">
            <a:xfrm>
              <a:off x="4465" y="2354"/>
              <a:ext cx="56" cy="27"/>
              <a:chOff x="1636" y="2268"/>
              <a:chExt cx="100" cy="0"/>
            </a:xfrm>
          </p:grpSpPr>
          <p:sp>
            <p:nvSpPr>
              <p:cNvPr id="49378" name="Line 16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9" name="Line 16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97" name="Group 163"/>
            <p:cNvGrpSpPr>
              <a:grpSpLocks/>
            </p:cNvGrpSpPr>
            <p:nvPr/>
          </p:nvGrpSpPr>
          <p:grpSpPr bwMode="auto">
            <a:xfrm>
              <a:off x="4527" y="2336"/>
              <a:ext cx="56" cy="27"/>
              <a:chOff x="1636" y="2268"/>
              <a:chExt cx="100" cy="0"/>
            </a:xfrm>
          </p:grpSpPr>
          <p:sp>
            <p:nvSpPr>
              <p:cNvPr id="49376" name="Line 164"/>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7" name="Line 165"/>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98" name="Group 166"/>
            <p:cNvGrpSpPr>
              <a:grpSpLocks/>
            </p:cNvGrpSpPr>
            <p:nvPr/>
          </p:nvGrpSpPr>
          <p:grpSpPr bwMode="auto">
            <a:xfrm>
              <a:off x="4588" y="2336"/>
              <a:ext cx="56" cy="27"/>
              <a:chOff x="1636" y="2268"/>
              <a:chExt cx="100" cy="0"/>
            </a:xfrm>
          </p:grpSpPr>
          <p:sp>
            <p:nvSpPr>
              <p:cNvPr id="49374" name="Line 16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5" name="Line 16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99" name="Group 169"/>
            <p:cNvGrpSpPr>
              <a:grpSpLocks/>
            </p:cNvGrpSpPr>
            <p:nvPr/>
          </p:nvGrpSpPr>
          <p:grpSpPr bwMode="auto">
            <a:xfrm>
              <a:off x="4650" y="2336"/>
              <a:ext cx="56" cy="27"/>
              <a:chOff x="1636" y="2268"/>
              <a:chExt cx="100" cy="0"/>
            </a:xfrm>
          </p:grpSpPr>
          <p:sp>
            <p:nvSpPr>
              <p:cNvPr id="49372" name="Line 17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3" name="Line 17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0" name="Group 172"/>
            <p:cNvGrpSpPr>
              <a:grpSpLocks/>
            </p:cNvGrpSpPr>
            <p:nvPr/>
          </p:nvGrpSpPr>
          <p:grpSpPr bwMode="auto">
            <a:xfrm>
              <a:off x="4712" y="2336"/>
              <a:ext cx="56" cy="27"/>
              <a:chOff x="1636" y="2268"/>
              <a:chExt cx="100" cy="0"/>
            </a:xfrm>
          </p:grpSpPr>
          <p:sp>
            <p:nvSpPr>
              <p:cNvPr id="49370" name="Line 17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71" name="Line 17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1" name="Group 176"/>
            <p:cNvGrpSpPr>
              <a:grpSpLocks/>
            </p:cNvGrpSpPr>
            <p:nvPr/>
          </p:nvGrpSpPr>
          <p:grpSpPr bwMode="auto">
            <a:xfrm>
              <a:off x="4776" y="2330"/>
              <a:ext cx="56" cy="27"/>
              <a:chOff x="1636" y="2268"/>
              <a:chExt cx="100" cy="0"/>
            </a:xfrm>
          </p:grpSpPr>
          <p:sp>
            <p:nvSpPr>
              <p:cNvPr id="49368" name="Line 17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9" name="Line 17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2" name="Group 179"/>
            <p:cNvGrpSpPr>
              <a:grpSpLocks/>
            </p:cNvGrpSpPr>
            <p:nvPr/>
          </p:nvGrpSpPr>
          <p:grpSpPr bwMode="auto">
            <a:xfrm>
              <a:off x="4837" y="2318"/>
              <a:ext cx="56" cy="27"/>
              <a:chOff x="1636" y="2268"/>
              <a:chExt cx="100" cy="0"/>
            </a:xfrm>
          </p:grpSpPr>
          <p:sp>
            <p:nvSpPr>
              <p:cNvPr id="49366" name="Line 18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7" name="Line 18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3" name="Group 182"/>
            <p:cNvGrpSpPr>
              <a:grpSpLocks/>
            </p:cNvGrpSpPr>
            <p:nvPr/>
          </p:nvGrpSpPr>
          <p:grpSpPr bwMode="auto">
            <a:xfrm>
              <a:off x="4899" y="2300"/>
              <a:ext cx="56" cy="27"/>
              <a:chOff x="1636" y="2268"/>
              <a:chExt cx="100" cy="0"/>
            </a:xfrm>
          </p:grpSpPr>
          <p:sp>
            <p:nvSpPr>
              <p:cNvPr id="49364" name="Line 18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5" name="Line 18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4" name="Group 185"/>
            <p:cNvGrpSpPr>
              <a:grpSpLocks/>
            </p:cNvGrpSpPr>
            <p:nvPr/>
          </p:nvGrpSpPr>
          <p:grpSpPr bwMode="auto">
            <a:xfrm>
              <a:off x="4960" y="2294"/>
              <a:ext cx="56" cy="27"/>
              <a:chOff x="1636" y="2268"/>
              <a:chExt cx="100" cy="0"/>
            </a:xfrm>
          </p:grpSpPr>
          <p:sp>
            <p:nvSpPr>
              <p:cNvPr id="49362" name="Line 18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3" name="Line 18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5" name="Group 188"/>
            <p:cNvGrpSpPr>
              <a:grpSpLocks/>
            </p:cNvGrpSpPr>
            <p:nvPr/>
          </p:nvGrpSpPr>
          <p:grpSpPr bwMode="auto">
            <a:xfrm>
              <a:off x="5022" y="2288"/>
              <a:ext cx="56" cy="27"/>
              <a:chOff x="1636" y="2268"/>
              <a:chExt cx="100" cy="0"/>
            </a:xfrm>
          </p:grpSpPr>
          <p:sp>
            <p:nvSpPr>
              <p:cNvPr id="49360" name="Line 18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61" name="Line 19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6" name="Group 191"/>
            <p:cNvGrpSpPr>
              <a:grpSpLocks/>
            </p:cNvGrpSpPr>
            <p:nvPr/>
          </p:nvGrpSpPr>
          <p:grpSpPr bwMode="auto">
            <a:xfrm>
              <a:off x="5084" y="2000"/>
              <a:ext cx="56" cy="27"/>
              <a:chOff x="1636" y="2268"/>
              <a:chExt cx="100" cy="0"/>
            </a:xfrm>
          </p:grpSpPr>
          <p:sp>
            <p:nvSpPr>
              <p:cNvPr id="49358" name="Line 19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9" name="Line 19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7" name="Group 194"/>
            <p:cNvGrpSpPr>
              <a:grpSpLocks/>
            </p:cNvGrpSpPr>
            <p:nvPr/>
          </p:nvGrpSpPr>
          <p:grpSpPr bwMode="auto">
            <a:xfrm>
              <a:off x="5144" y="1526"/>
              <a:ext cx="56" cy="27"/>
              <a:chOff x="1636" y="2268"/>
              <a:chExt cx="100" cy="0"/>
            </a:xfrm>
          </p:grpSpPr>
          <p:sp>
            <p:nvSpPr>
              <p:cNvPr id="49356" name="Line 19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7" name="Line 19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8" name="Group 197"/>
            <p:cNvGrpSpPr>
              <a:grpSpLocks/>
            </p:cNvGrpSpPr>
            <p:nvPr/>
          </p:nvGrpSpPr>
          <p:grpSpPr bwMode="auto">
            <a:xfrm>
              <a:off x="5205" y="776"/>
              <a:ext cx="56" cy="27"/>
              <a:chOff x="1636" y="2268"/>
              <a:chExt cx="100" cy="0"/>
            </a:xfrm>
          </p:grpSpPr>
          <p:sp>
            <p:nvSpPr>
              <p:cNvPr id="49354" name="Line 19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5" name="Line 19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09" name="Group 200"/>
            <p:cNvGrpSpPr>
              <a:grpSpLocks/>
            </p:cNvGrpSpPr>
            <p:nvPr/>
          </p:nvGrpSpPr>
          <p:grpSpPr bwMode="auto">
            <a:xfrm>
              <a:off x="5267" y="398"/>
              <a:ext cx="56" cy="27"/>
              <a:chOff x="1636" y="2268"/>
              <a:chExt cx="100" cy="0"/>
            </a:xfrm>
          </p:grpSpPr>
          <p:sp>
            <p:nvSpPr>
              <p:cNvPr id="49352" name="Line 20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3" name="Line 20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0" name="Group 205"/>
            <p:cNvGrpSpPr>
              <a:grpSpLocks/>
            </p:cNvGrpSpPr>
            <p:nvPr/>
          </p:nvGrpSpPr>
          <p:grpSpPr bwMode="auto">
            <a:xfrm>
              <a:off x="3480" y="2360"/>
              <a:ext cx="919" cy="27"/>
              <a:chOff x="1632" y="2360"/>
              <a:chExt cx="919" cy="27"/>
            </a:xfrm>
          </p:grpSpPr>
          <p:grpSp>
            <p:nvGrpSpPr>
              <p:cNvPr id="49304" name="Group 206"/>
              <p:cNvGrpSpPr>
                <a:grpSpLocks/>
              </p:cNvGrpSpPr>
              <p:nvPr/>
            </p:nvGrpSpPr>
            <p:grpSpPr bwMode="auto">
              <a:xfrm>
                <a:off x="1632" y="2360"/>
                <a:ext cx="364" cy="27"/>
                <a:chOff x="3504" y="2432"/>
                <a:chExt cx="364" cy="27"/>
              </a:xfrm>
            </p:grpSpPr>
            <p:grpSp>
              <p:nvGrpSpPr>
                <p:cNvPr id="49334" name="Group 207"/>
                <p:cNvGrpSpPr>
                  <a:grpSpLocks/>
                </p:cNvGrpSpPr>
                <p:nvPr/>
              </p:nvGrpSpPr>
              <p:grpSpPr bwMode="auto">
                <a:xfrm>
                  <a:off x="3504" y="2432"/>
                  <a:ext cx="56" cy="27"/>
                  <a:chOff x="1636" y="2268"/>
                  <a:chExt cx="100" cy="0"/>
                </a:xfrm>
              </p:grpSpPr>
              <p:sp>
                <p:nvSpPr>
                  <p:cNvPr id="49350" name="Line 20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51" name="Line 20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35" name="Group 210"/>
                <p:cNvGrpSpPr>
                  <a:grpSpLocks/>
                </p:cNvGrpSpPr>
                <p:nvPr/>
              </p:nvGrpSpPr>
              <p:grpSpPr bwMode="auto">
                <a:xfrm>
                  <a:off x="3565" y="2432"/>
                  <a:ext cx="56" cy="27"/>
                  <a:chOff x="1636" y="2268"/>
                  <a:chExt cx="100" cy="0"/>
                </a:xfrm>
              </p:grpSpPr>
              <p:sp>
                <p:nvSpPr>
                  <p:cNvPr id="49348" name="Line 21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9" name="Line 21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36" name="Group 213"/>
                <p:cNvGrpSpPr>
                  <a:grpSpLocks/>
                </p:cNvGrpSpPr>
                <p:nvPr/>
              </p:nvGrpSpPr>
              <p:grpSpPr bwMode="auto">
                <a:xfrm>
                  <a:off x="3627" y="2432"/>
                  <a:ext cx="56" cy="27"/>
                  <a:chOff x="1636" y="2268"/>
                  <a:chExt cx="100" cy="0"/>
                </a:xfrm>
              </p:grpSpPr>
              <p:sp>
                <p:nvSpPr>
                  <p:cNvPr id="49346" name="Line 214"/>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7" name="Line 215"/>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37" name="Group 216"/>
                <p:cNvGrpSpPr>
                  <a:grpSpLocks/>
                </p:cNvGrpSpPr>
                <p:nvPr/>
              </p:nvGrpSpPr>
              <p:grpSpPr bwMode="auto">
                <a:xfrm>
                  <a:off x="3688" y="2432"/>
                  <a:ext cx="56" cy="27"/>
                  <a:chOff x="1636" y="2268"/>
                  <a:chExt cx="100" cy="0"/>
                </a:xfrm>
              </p:grpSpPr>
              <p:sp>
                <p:nvSpPr>
                  <p:cNvPr id="49344" name="Line 21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5" name="Line 21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38" name="Group 219"/>
                <p:cNvGrpSpPr>
                  <a:grpSpLocks/>
                </p:cNvGrpSpPr>
                <p:nvPr/>
              </p:nvGrpSpPr>
              <p:grpSpPr bwMode="auto">
                <a:xfrm>
                  <a:off x="3750" y="2432"/>
                  <a:ext cx="56" cy="27"/>
                  <a:chOff x="1636" y="2268"/>
                  <a:chExt cx="100" cy="0"/>
                </a:xfrm>
              </p:grpSpPr>
              <p:sp>
                <p:nvSpPr>
                  <p:cNvPr id="49342" name="Line 22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3" name="Line 22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39" name="Group 222"/>
                <p:cNvGrpSpPr>
                  <a:grpSpLocks/>
                </p:cNvGrpSpPr>
                <p:nvPr/>
              </p:nvGrpSpPr>
              <p:grpSpPr bwMode="auto">
                <a:xfrm>
                  <a:off x="3812" y="2432"/>
                  <a:ext cx="56" cy="27"/>
                  <a:chOff x="1636" y="2268"/>
                  <a:chExt cx="100" cy="0"/>
                </a:xfrm>
              </p:grpSpPr>
              <p:sp>
                <p:nvSpPr>
                  <p:cNvPr id="49340" name="Line 22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41" name="Line 22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305" name="Group 225"/>
              <p:cNvGrpSpPr>
                <a:grpSpLocks/>
              </p:cNvGrpSpPr>
              <p:nvPr/>
            </p:nvGrpSpPr>
            <p:grpSpPr bwMode="auto">
              <a:xfrm>
                <a:off x="2004" y="2360"/>
                <a:ext cx="364" cy="27"/>
                <a:chOff x="3504" y="2432"/>
                <a:chExt cx="364" cy="27"/>
              </a:xfrm>
            </p:grpSpPr>
            <p:grpSp>
              <p:nvGrpSpPr>
                <p:cNvPr id="49316" name="Group 226"/>
                <p:cNvGrpSpPr>
                  <a:grpSpLocks/>
                </p:cNvGrpSpPr>
                <p:nvPr/>
              </p:nvGrpSpPr>
              <p:grpSpPr bwMode="auto">
                <a:xfrm>
                  <a:off x="3504" y="2432"/>
                  <a:ext cx="56" cy="27"/>
                  <a:chOff x="1636" y="2268"/>
                  <a:chExt cx="100" cy="0"/>
                </a:xfrm>
              </p:grpSpPr>
              <p:sp>
                <p:nvSpPr>
                  <p:cNvPr id="49332" name="Line 22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3" name="Line 22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17" name="Group 229"/>
                <p:cNvGrpSpPr>
                  <a:grpSpLocks/>
                </p:cNvGrpSpPr>
                <p:nvPr/>
              </p:nvGrpSpPr>
              <p:grpSpPr bwMode="auto">
                <a:xfrm>
                  <a:off x="3565" y="2432"/>
                  <a:ext cx="56" cy="27"/>
                  <a:chOff x="1636" y="2268"/>
                  <a:chExt cx="100" cy="0"/>
                </a:xfrm>
              </p:grpSpPr>
              <p:sp>
                <p:nvSpPr>
                  <p:cNvPr id="49330" name="Line 23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31" name="Line 23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18" name="Group 232"/>
                <p:cNvGrpSpPr>
                  <a:grpSpLocks/>
                </p:cNvGrpSpPr>
                <p:nvPr/>
              </p:nvGrpSpPr>
              <p:grpSpPr bwMode="auto">
                <a:xfrm>
                  <a:off x="3627" y="2432"/>
                  <a:ext cx="56" cy="27"/>
                  <a:chOff x="1636" y="2268"/>
                  <a:chExt cx="100" cy="0"/>
                </a:xfrm>
              </p:grpSpPr>
              <p:sp>
                <p:nvSpPr>
                  <p:cNvPr id="49328" name="Line 23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9" name="Line 23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19" name="Group 235"/>
                <p:cNvGrpSpPr>
                  <a:grpSpLocks/>
                </p:cNvGrpSpPr>
                <p:nvPr/>
              </p:nvGrpSpPr>
              <p:grpSpPr bwMode="auto">
                <a:xfrm>
                  <a:off x="3688" y="2432"/>
                  <a:ext cx="56" cy="27"/>
                  <a:chOff x="1636" y="2268"/>
                  <a:chExt cx="100" cy="0"/>
                </a:xfrm>
              </p:grpSpPr>
              <p:sp>
                <p:nvSpPr>
                  <p:cNvPr id="49326" name="Line 23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7" name="Line 23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20" name="Group 238"/>
                <p:cNvGrpSpPr>
                  <a:grpSpLocks/>
                </p:cNvGrpSpPr>
                <p:nvPr/>
              </p:nvGrpSpPr>
              <p:grpSpPr bwMode="auto">
                <a:xfrm>
                  <a:off x="3750" y="2432"/>
                  <a:ext cx="56" cy="27"/>
                  <a:chOff x="1636" y="2268"/>
                  <a:chExt cx="100" cy="0"/>
                </a:xfrm>
              </p:grpSpPr>
              <p:sp>
                <p:nvSpPr>
                  <p:cNvPr id="49324" name="Line 23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5" name="Line 24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21" name="Group 241"/>
                <p:cNvGrpSpPr>
                  <a:grpSpLocks/>
                </p:cNvGrpSpPr>
                <p:nvPr/>
              </p:nvGrpSpPr>
              <p:grpSpPr bwMode="auto">
                <a:xfrm>
                  <a:off x="3812" y="2432"/>
                  <a:ext cx="56" cy="27"/>
                  <a:chOff x="1636" y="2268"/>
                  <a:chExt cx="100" cy="0"/>
                </a:xfrm>
              </p:grpSpPr>
              <p:sp>
                <p:nvSpPr>
                  <p:cNvPr id="49322" name="Line 24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23" name="Line 24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306" name="Group 244"/>
              <p:cNvGrpSpPr>
                <a:grpSpLocks/>
              </p:cNvGrpSpPr>
              <p:nvPr/>
            </p:nvGrpSpPr>
            <p:grpSpPr bwMode="auto">
              <a:xfrm>
                <a:off x="2372" y="2360"/>
                <a:ext cx="179" cy="27"/>
                <a:chOff x="2372" y="2354"/>
                <a:chExt cx="179" cy="27"/>
              </a:xfrm>
            </p:grpSpPr>
            <p:grpSp>
              <p:nvGrpSpPr>
                <p:cNvPr id="49307" name="Group 245"/>
                <p:cNvGrpSpPr>
                  <a:grpSpLocks/>
                </p:cNvGrpSpPr>
                <p:nvPr/>
              </p:nvGrpSpPr>
              <p:grpSpPr bwMode="auto">
                <a:xfrm>
                  <a:off x="2372" y="2354"/>
                  <a:ext cx="56" cy="27"/>
                  <a:chOff x="1636" y="2268"/>
                  <a:chExt cx="100" cy="0"/>
                </a:xfrm>
              </p:grpSpPr>
              <p:sp>
                <p:nvSpPr>
                  <p:cNvPr id="49314" name="Line 24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15" name="Line 24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08" name="Group 248"/>
                <p:cNvGrpSpPr>
                  <a:grpSpLocks/>
                </p:cNvGrpSpPr>
                <p:nvPr/>
              </p:nvGrpSpPr>
              <p:grpSpPr bwMode="auto">
                <a:xfrm>
                  <a:off x="2433" y="2354"/>
                  <a:ext cx="56" cy="27"/>
                  <a:chOff x="1636" y="2268"/>
                  <a:chExt cx="100" cy="0"/>
                </a:xfrm>
              </p:grpSpPr>
              <p:sp>
                <p:nvSpPr>
                  <p:cNvPr id="49312" name="Line 24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13" name="Line 25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309" name="Group 251"/>
                <p:cNvGrpSpPr>
                  <a:grpSpLocks/>
                </p:cNvGrpSpPr>
                <p:nvPr/>
              </p:nvGrpSpPr>
              <p:grpSpPr bwMode="auto">
                <a:xfrm>
                  <a:off x="2495" y="2354"/>
                  <a:ext cx="56" cy="27"/>
                  <a:chOff x="1636" y="2268"/>
                  <a:chExt cx="100" cy="0"/>
                </a:xfrm>
              </p:grpSpPr>
              <p:sp>
                <p:nvSpPr>
                  <p:cNvPr id="49310" name="Line 25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11" name="Line 25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49211" name="Group 254"/>
            <p:cNvGrpSpPr>
              <a:grpSpLocks/>
            </p:cNvGrpSpPr>
            <p:nvPr/>
          </p:nvGrpSpPr>
          <p:grpSpPr bwMode="auto">
            <a:xfrm>
              <a:off x="2556" y="2360"/>
              <a:ext cx="919" cy="27"/>
              <a:chOff x="1632" y="2360"/>
              <a:chExt cx="919" cy="27"/>
            </a:xfrm>
          </p:grpSpPr>
          <p:grpSp>
            <p:nvGrpSpPr>
              <p:cNvPr id="49256" name="Group 255"/>
              <p:cNvGrpSpPr>
                <a:grpSpLocks/>
              </p:cNvGrpSpPr>
              <p:nvPr/>
            </p:nvGrpSpPr>
            <p:grpSpPr bwMode="auto">
              <a:xfrm>
                <a:off x="1632" y="2360"/>
                <a:ext cx="364" cy="27"/>
                <a:chOff x="3504" y="2432"/>
                <a:chExt cx="364" cy="27"/>
              </a:xfrm>
            </p:grpSpPr>
            <p:grpSp>
              <p:nvGrpSpPr>
                <p:cNvPr id="49286" name="Group 256"/>
                <p:cNvGrpSpPr>
                  <a:grpSpLocks/>
                </p:cNvGrpSpPr>
                <p:nvPr/>
              </p:nvGrpSpPr>
              <p:grpSpPr bwMode="auto">
                <a:xfrm>
                  <a:off x="3504" y="2432"/>
                  <a:ext cx="56" cy="27"/>
                  <a:chOff x="1636" y="2268"/>
                  <a:chExt cx="100" cy="0"/>
                </a:xfrm>
              </p:grpSpPr>
              <p:sp>
                <p:nvSpPr>
                  <p:cNvPr id="49302" name="Line 25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03" name="Line 25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87" name="Group 259"/>
                <p:cNvGrpSpPr>
                  <a:grpSpLocks/>
                </p:cNvGrpSpPr>
                <p:nvPr/>
              </p:nvGrpSpPr>
              <p:grpSpPr bwMode="auto">
                <a:xfrm>
                  <a:off x="3565" y="2432"/>
                  <a:ext cx="56" cy="27"/>
                  <a:chOff x="1636" y="2268"/>
                  <a:chExt cx="100" cy="0"/>
                </a:xfrm>
              </p:grpSpPr>
              <p:sp>
                <p:nvSpPr>
                  <p:cNvPr id="49300" name="Line 26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01" name="Line 26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88" name="Group 262"/>
                <p:cNvGrpSpPr>
                  <a:grpSpLocks/>
                </p:cNvGrpSpPr>
                <p:nvPr/>
              </p:nvGrpSpPr>
              <p:grpSpPr bwMode="auto">
                <a:xfrm>
                  <a:off x="3627" y="2432"/>
                  <a:ext cx="56" cy="27"/>
                  <a:chOff x="1636" y="2268"/>
                  <a:chExt cx="100" cy="0"/>
                </a:xfrm>
              </p:grpSpPr>
              <p:sp>
                <p:nvSpPr>
                  <p:cNvPr id="49298" name="Line 263"/>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99" name="Line 264"/>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89" name="Group 265"/>
                <p:cNvGrpSpPr>
                  <a:grpSpLocks/>
                </p:cNvGrpSpPr>
                <p:nvPr/>
              </p:nvGrpSpPr>
              <p:grpSpPr bwMode="auto">
                <a:xfrm>
                  <a:off x="3688" y="2432"/>
                  <a:ext cx="56" cy="27"/>
                  <a:chOff x="1636" y="2268"/>
                  <a:chExt cx="100" cy="0"/>
                </a:xfrm>
              </p:grpSpPr>
              <p:sp>
                <p:nvSpPr>
                  <p:cNvPr id="49296" name="Line 26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97" name="Line 26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90" name="Group 268"/>
                <p:cNvGrpSpPr>
                  <a:grpSpLocks/>
                </p:cNvGrpSpPr>
                <p:nvPr/>
              </p:nvGrpSpPr>
              <p:grpSpPr bwMode="auto">
                <a:xfrm>
                  <a:off x="3750" y="2432"/>
                  <a:ext cx="56" cy="27"/>
                  <a:chOff x="1636" y="2268"/>
                  <a:chExt cx="100" cy="0"/>
                </a:xfrm>
              </p:grpSpPr>
              <p:sp>
                <p:nvSpPr>
                  <p:cNvPr id="49294" name="Line 26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95" name="Line 27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91" name="Group 271"/>
                <p:cNvGrpSpPr>
                  <a:grpSpLocks/>
                </p:cNvGrpSpPr>
                <p:nvPr/>
              </p:nvGrpSpPr>
              <p:grpSpPr bwMode="auto">
                <a:xfrm>
                  <a:off x="3812" y="2432"/>
                  <a:ext cx="56" cy="27"/>
                  <a:chOff x="1636" y="2268"/>
                  <a:chExt cx="100" cy="0"/>
                </a:xfrm>
              </p:grpSpPr>
              <p:sp>
                <p:nvSpPr>
                  <p:cNvPr id="49292" name="Line 27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93" name="Line 27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257" name="Group 274"/>
              <p:cNvGrpSpPr>
                <a:grpSpLocks/>
              </p:cNvGrpSpPr>
              <p:nvPr/>
            </p:nvGrpSpPr>
            <p:grpSpPr bwMode="auto">
              <a:xfrm>
                <a:off x="2004" y="2360"/>
                <a:ext cx="364" cy="27"/>
                <a:chOff x="3504" y="2432"/>
                <a:chExt cx="364" cy="27"/>
              </a:xfrm>
            </p:grpSpPr>
            <p:grpSp>
              <p:nvGrpSpPr>
                <p:cNvPr id="49268" name="Group 275"/>
                <p:cNvGrpSpPr>
                  <a:grpSpLocks/>
                </p:cNvGrpSpPr>
                <p:nvPr/>
              </p:nvGrpSpPr>
              <p:grpSpPr bwMode="auto">
                <a:xfrm>
                  <a:off x="3504" y="2432"/>
                  <a:ext cx="56" cy="27"/>
                  <a:chOff x="1636" y="2268"/>
                  <a:chExt cx="100" cy="0"/>
                </a:xfrm>
              </p:grpSpPr>
              <p:sp>
                <p:nvSpPr>
                  <p:cNvPr id="49284" name="Line 276"/>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85" name="Line 277"/>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69" name="Group 278"/>
                <p:cNvGrpSpPr>
                  <a:grpSpLocks/>
                </p:cNvGrpSpPr>
                <p:nvPr/>
              </p:nvGrpSpPr>
              <p:grpSpPr bwMode="auto">
                <a:xfrm>
                  <a:off x="3565" y="2432"/>
                  <a:ext cx="56" cy="27"/>
                  <a:chOff x="1636" y="2268"/>
                  <a:chExt cx="100" cy="0"/>
                </a:xfrm>
              </p:grpSpPr>
              <p:sp>
                <p:nvSpPr>
                  <p:cNvPr id="49282" name="Line 27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83" name="Line 28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70" name="Group 281"/>
                <p:cNvGrpSpPr>
                  <a:grpSpLocks/>
                </p:cNvGrpSpPr>
                <p:nvPr/>
              </p:nvGrpSpPr>
              <p:grpSpPr bwMode="auto">
                <a:xfrm>
                  <a:off x="3627" y="2432"/>
                  <a:ext cx="56" cy="27"/>
                  <a:chOff x="1636" y="2268"/>
                  <a:chExt cx="100" cy="0"/>
                </a:xfrm>
              </p:grpSpPr>
              <p:sp>
                <p:nvSpPr>
                  <p:cNvPr id="49280" name="Line 28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81" name="Line 28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71" name="Group 284"/>
                <p:cNvGrpSpPr>
                  <a:grpSpLocks/>
                </p:cNvGrpSpPr>
                <p:nvPr/>
              </p:nvGrpSpPr>
              <p:grpSpPr bwMode="auto">
                <a:xfrm>
                  <a:off x="3688" y="2432"/>
                  <a:ext cx="56" cy="27"/>
                  <a:chOff x="1636" y="2268"/>
                  <a:chExt cx="100" cy="0"/>
                </a:xfrm>
              </p:grpSpPr>
              <p:sp>
                <p:nvSpPr>
                  <p:cNvPr id="49278" name="Line 28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79" name="Line 28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72" name="Group 287"/>
                <p:cNvGrpSpPr>
                  <a:grpSpLocks/>
                </p:cNvGrpSpPr>
                <p:nvPr/>
              </p:nvGrpSpPr>
              <p:grpSpPr bwMode="auto">
                <a:xfrm>
                  <a:off x="3750" y="2432"/>
                  <a:ext cx="56" cy="27"/>
                  <a:chOff x="1636" y="2268"/>
                  <a:chExt cx="100" cy="0"/>
                </a:xfrm>
              </p:grpSpPr>
              <p:sp>
                <p:nvSpPr>
                  <p:cNvPr id="49276" name="Line 28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77" name="Line 28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73" name="Group 290"/>
                <p:cNvGrpSpPr>
                  <a:grpSpLocks/>
                </p:cNvGrpSpPr>
                <p:nvPr/>
              </p:nvGrpSpPr>
              <p:grpSpPr bwMode="auto">
                <a:xfrm>
                  <a:off x="3812" y="2432"/>
                  <a:ext cx="56" cy="27"/>
                  <a:chOff x="1636" y="2268"/>
                  <a:chExt cx="100" cy="0"/>
                </a:xfrm>
              </p:grpSpPr>
              <p:sp>
                <p:nvSpPr>
                  <p:cNvPr id="49274" name="Line 29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75" name="Line 29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258" name="Group 293"/>
              <p:cNvGrpSpPr>
                <a:grpSpLocks/>
              </p:cNvGrpSpPr>
              <p:nvPr/>
            </p:nvGrpSpPr>
            <p:grpSpPr bwMode="auto">
              <a:xfrm>
                <a:off x="2372" y="2360"/>
                <a:ext cx="179" cy="27"/>
                <a:chOff x="2372" y="2354"/>
                <a:chExt cx="179" cy="27"/>
              </a:xfrm>
            </p:grpSpPr>
            <p:grpSp>
              <p:nvGrpSpPr>
                <p:cNvPr id="49259" name="Group 294"/>
                <p:cNvGrpSpPr>
                  <a:grpSpLocks/>
                </p:cNvGrpSpPr>
                <p:nvPr/>
              </p:nvGrpSpPr>
              <p:grpSpPr bwMode="auto">
                <a:xfrm>
                  <a:off x="2372" y="2354"/>
                  <a:ext cx="56" cy="27"/>
                  <a:chOff x="1636" y="2268"/>
                  <a:chExt cx="100" cy="0"/>
                </a:xfrm>
              </p:grpSpPr>
              <p:sp>
                <p:nvSpPr>
                  <p:cNvPr id="49266" name="Line 29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7" name="Line 29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60" name="Group 297"/>
                <p:cNvGrpSpPr>
                  <a:grpSpLocks/>
                </p:cNvGrpSpPr>
                <p:nvPr/>
              </p:nvGrpSpPr>
              <p:grpSpPr bwMode="auto">
                <a:xfrm>
                  <a:off x="2433" y="2354"/>
                  <a:ext cx="56" cy="27"/>
                  <a:chOff x="1636" y="2268"/>
                  <a:chExt cx="100" cy="0"/>
                </a:xfrm>
              </p:grpSpPr>
              <p:sp>
                <p:nvSpPr>
                  <p:cNvPr id="49264" name="Line 29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5" name="Line 29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61" name="Group 300"/>
                <p:cNvGrpSpPr>
                  <a:grpSpLocks/>
                </p:cNvGrpSpPr>
                <p:nvPr/>
              </p:nvGrpSpPr>
              <p:grpSpPr bwMode="auto">
                <a:xfrm>
                  <a:off x="2495" y="2354"/>
                  <a:ext cx="56" cy="27"/>
                  <a:chOff x="1636" y="2268"/>
                  <a:chExt cx="100" cy="0"/>
                </a:xfrm>
              </p:grpSpPr>
              <p:sp>
                <p:nvSpPr>
                  <p:cNvPr id="49262" name="Line 30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63" name="Line 30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49212" name="Group 308"/>
            <p:cNvGrpSpPr>
              <a:grpSpLocks/>
            </p:cNvGrpSpPr>
            <p:nvPr/>
          </p:nvGrpSpPr>
          <p:grpSpPr bwMode="auto">
            <a:xfrm>
              <a:off x="769" y="2360"/>
              <a:ext cx="56" cy="27"/>
              <a:chOff x="1636" y="2268"/>
              <a:chExt cx="100" cy="0"/>
            </a:xfrm>
          </p:grpSpPr>
          <p:sp>
            <p:nvSpPr>
              <p:cNvPr id="49254" name="Line 309"/>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5" name="Line 310"/>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3" name="Group 311"/>
            <p:cNvGrpSpPr>
              <a:grpSpLocks/>
            </p:cNvGrpSpPr>
            <p:nvPr/>
          </p:nvGrpSpPr>
          <p:grpSpPr bwMode="auto">
            <a:xfrm>
              <a:off x="831" y="2360"/>
              <a:ext cx="56" cy="27"/>
              <a:chOff x="1636" y="2268"/>
              <a:chExt cx="100" cy="0"/>
            </a:xfrm>
          </p:grpSpPr>
          <p:sp>
            <p:nvSpPr>
              <p:cNvPr id="49252" name="Line 312"/>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3" name="Line 313"/>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4" name="Group 314"/>
            <p:cNvGrpSpPr>
              <a:grpSpLocks/>
            </p:cNvGrpSpPr>
            <p:nvPr/>
          </p:nvGrpSpPr>
          <p:grpSpPr bwMode="auto">
            <a:xfrm>
              <a:off x="892" y="2360"/>
              <a:ext cx="56" cy="27"/>
              <a:chOff x="1636" y="2268"/>
              <a:chExt cx="100" cy="0"/>
            </a:xfrm>
          </p:grpSpPr>
          <p:sp>
            <p:nvSpPr>
              <p:cNvPr id="49250" name="Line 31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1" name="Line 31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5" name="Group 317"/>
            <p:cNvGrpSpPr>
              <a:grpSpLocks/>
            </p:cNvGrpSpPr>
            <p:nvPr/>
          </p:nvGrpSpPr>
          <p:grpSpPr bwMode="auto">
            <a:xfrm>
              <a:off x="954" y="2360"/>
              <a:ext cx="56" cy="27"/>
              <a:chOff x="1636" y="2268"/>
              <a:chExt cx="100" cy="0"/>
            </a:xfrm>
          </p:grpSpPr>
          <p:sp>
            <p:nvSpPr>
              <p:cNvPr id="49248" name="Line 31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9" name="Line 31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6" name="Group 320"/>
            <p:cNvGrpSpPr>
              <a:grpSpLocks/>
            </p:cNvGrpSpPr>
            <p:nvPr/>
          </p:nvGrpSpPr>
          <p:grpSpPr bwMode="auto">
            <a:xfrm>
              <a:off x="1016" y="2360"/>
              <a:ext cx="56" cy="27"/>
              <a:chOff x="1636" y="2268"/>
              <a:chExt cx="100" cy="0"/>
            </a:xfrm>
          </p:grpSpPr>
          <p:sp>
            <p:nvSpPr>
              <p:cNvPr id="49246" name="Line 32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7" name="Line 32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17" name="Group 323"/>
            <p:cNvGrpSpPr>
              <a:grpSpLocks/>
            </p:cNvGrpSpPr>
            <p:nvPr/>
          </p:nvGrpSpPr>
          <p:grpSpPr bwMode="auto">
            <a:xfrm>
              <a:off x="1080" y="2360"/>
              <a:ext cx="364" cy="27"/>
              <a:chOff x="3504" y="2432"/>
              <a:chExt cx="364" cy="27"/>
            </a:xfrm>
          </p:grpSpPr>
          <p:grpSp>
            <p:nvGrpSpPr>
              <p:cNvPr id="49228" name="Group 324"/>
              <p:cNvGrpSpPr>
                <a:grpSpLocks/>
              </p:cNvGrpSpPr>
              <p:nvPr/>
            </p:nvGrpSpPr>
            <p:grpSpPr bwMode="auto">
              <a:xfrm>
                <a:off x="3504" y="2432"/>
                <a:ext cx="56" cy="27"/>
                <a:chOff x="1636" y="2268"/>
                <a:chExt cx="100" cy="0"/>
              </a:xfrm>
            </p:grpSpPr>
            <p:sp>
              <p:nvSpPr>
                <p:cNvPr id="49244" name="Line 325"/>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5" name="Line 326"/>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29" name="Group 327"/>
              <p:cNvGrpSpPr>
                <a:grpSpLocks/>
              </p:cNvGrpSpPr>
              <p:nvPr/>
            </p:nvGrpSpPr>
            <p:grpSpPr bwMode="auto">
              <a:xfrm>
                <a:off x="3565" y="2432"/>
                <a:ext cx="56" cy="27"/>
                <a:chOff x="1636" y="2268"/>
                <a:chExt cx="100" cy="0"/>
              </a:xfrm>
            </p:grpSpPr>
            <p:sp>
              <p:nvSpPr>
                <p:cNvPr id="49242" name="Line 328"/>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3" name="Line 329"/>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30" name="Group 330"/>
              <p:cNvGrpSpPr>
                <a:grpSpLocks/>
              </p:cNvGrpSpPr>
              <p:nvPr/>
            </p:nvGrpSpPr>
            <p:grpSpPr bwMode="auto">
              <a:xfrm>
                <a:off x="3627" y="2432"/>
                <a:ext cx="56" cy="27"/>
                <a:chOff x="1636" y="2268"/>
                <a:chExt cx="100" cy="0"/>
              </a:xfrm>
            </p:grpSpPr>
            <p:sp>
              <p:nvSpPr>
                <p:cNvPr id="49240" name="Line 331"/>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41" name="Line 332"/>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31" name="Group 333"/>
              <p:cNvGrpSpPr>
                <a:grpSpLocks/>
              </p:cNvGrpSpPr>
              <p:nvPr/>
            </p:nvGrpSpPr>
            <p:grpSpPr bwMode="auto">
              <a:xfrm>
                <a:off x="3688" y="2432"/>
                <a:ext cx="56" cy="27"/>
                <a:chOff x="1636" y="2268"/>
                <a:chExt cx="100" cy="0"/>
              </a:xfrm>
            </p:grpSpPr>
            <p:sp>
              <p:nvSpPr>
                <p:cNvPr id="49238" name="Line 334"/>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9" name="Line 335"/>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32" name="Group 336"/>
              <p:cNvGrpSpPr>
                <a:grpSpLocks/>
              </p:cNvGrpSpPr>
              <p:nvPr/>
            </p:nvGrpSpPr>
            <p:grpSpPr bwMode="auto">
              <a:xfrm>
                <a:off x="3750" y="2432"/>
                <a:ext cx="56" cy="27"/>
                <a:chOff x="1636" y="2268"/>
                <a:chExt cx="100" cy="0"/>
              </a:xfrm>
            </p:grpSpPr>
            <p:sp>
              <p:nvSpPr>
                <p:cNvPr id="49236" name="Line 33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7" name="Line 33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33" name="Group 339"/>
              <p:cNvGrpSpPr>
                <a:grpSpLocks/>
              </p:cNvGrpSpPr>
              <p:nvPr/>
            </p:nvGrpSpPr>
            <p:grpSpPr bwMode="auto">
              <a:xfrm>
                <a:off x="3812" y="2432"/>
                <a:ext cx="56" cy="27"/>
                <a:chOff x="1636" y="2268"/>
                <a:chExt cx="100" cy="0"/>
              </a:xfrm>
            </p:grpSpPr>
            <p:sp>
              <p:nvSpPr>
                <p:cNvPr id="49234" name="Line 34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35" name="Line 34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218" name="Group 342"/>
            <p:cNvGrpSpPr>
              <a:grpSpLocks/>
            </p:cNvGrpSpPr>
            <p:nvPr/>
          </p:nvGrpSpPr>
          <p:grpSpPr bwMode="auto">
            <a:xfrm>
              <a:off x="1448" y="2360"/>
              <a:ext cx="179" cy="27"/>
              <a:chOff x="2372" y="2354"/>
              <a:chExt cx="179" cy="27"/>
            </a:xfrm>
          </p:grpSpPr>
          <p:grpSp>
            <p:nvGrpSpPr>
              <p:cNvPr id="49219" name="Group 343"/>
              <p:cNvGrpSpPr>
                <a:grpSpLocks/>
              </p:cNvGrpSpPr>
              <p:nvPr/>
            </p:nvGrpSpPr>
            <p:grpSpPr bwMode="auto">
              <a:xfrm>
                <a:off x="2372" y="2354"/>
                <a:ext cx="56" cy="27"/>
                <a:chOff x="1636" y="2268"/>
                <a:chExt cx="100" cy="0"/>
              </a:xfrm>
            </p:grpSpPr>
            <p:sp>
              <p:nvSpPr>
                <p:cNvPr id="49226" name="Line 344"/>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7" name="Line 345"/>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20" name="Group 346"/>
              <p:cNvGrpSpPr>
                <a:grpSpLocks/>
              </p:cNvGrpSpPr>
              <p:nvPr/>
            </p:nvGrpSpPr>
            <p:grpSpPr bwMode="auto">
              <a:xfrm>
                <a:off x="2433" y="2354"/>
                <a:ext cx="56" cy="27"/>
                <a:chOff x="1636" y="2268"/>
                <a:chExt cx="100" cy="0"/>
              </a:xfrm>
            </p:grpSpPr>
            <p:sp>
              <p:nvSpPr>
                <p:cNvPr id="49224" name="Line 347"/>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5" name="Line 348"/>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221" name="Group 349"/>
              <p:cNvGrpSpPr>
                <a:grpSpLocks/>
              </p:cNvGrpSpPr>
              <p:nvPr/>
            </p:nvGrpSpPr>
            <p:grpSpPr bwMode="auto">
              <a:xfrm>
                <a:off x="2495" y="2354"/>
                <a:ext cx="56" cy="27"/>
                <a:chOff x="1636" y="2268"/>
                <a:chExt cx="100" cy="0"/>
              </a:xfrm>
            </p:grpSpPr>
            <p:sp>
              <p:nvSpPr>
                <p:cNvPr id="49222" name="Line 350"/>
                <p:cNvSpPr>
                  <a:spLocks noChangeShapeType="1"/>
                </p:cNvSpPr>
                <p:nvPr/>
              </p:nvSpPr>
              <p:spPr bwMode="auto">
                <a:xfrm>
                  <a:off x="1636" y="2268"/>
                  <a:ext cx="2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23" name="Line 351"/>
                <p:cNvSpPr>
                  <a:spLocks noChangeShapeType="1"/>
                </p:cNvSpPr>
                <p:nvPr/>
              </p:nvSpPr>
              <p:spPr bwMode="auto">
                <a:xfrm>
                  <a:off x="1662" y="2268"/>
                  <a:ext cx="74"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75871" name="Group 365"/>
          <p:cNvGrpSpPr>
            <a:grpSpLocks/>
          </p:cNvGrpSpPr>
          <p:nvPr/>
        </p:nvGrpSpPr>
        <p:grpSpPr bwMode="auto">
          <a:xfrm>
            <a:off x="2851150" y="2146300"/>
            <a:ext cx="1317625" cy="1511300"/>
            <a:chOff x="1796" y="1352"/>
            <a:chExt cx="830" cy="952"/>
          </a:xfrm>
        </p:grpSpPr>
        <p:sp>
          <p:nvSpPr>
            <p:cNvPr id="49192" name="Line 353"/>
            <p:cNvSpPr>
              <a:spLocks noChangeShapeType="1"/>
            </p:cNvSpPr>
            <p:nvPr/>
          </p:nvSpPr>
          <p:spPr bwMode="auto">
            <a:xfrm flipH="1" flipV="1">
              <a:off x="1796" y="1352"/>
              <a:ext cx="396" cy="94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193" name="Line 354"/>
            <p:cNvSpPr>
              <a:spLocks noChangeShapeType="1"/>
            </p:cNvSpPr>
            <p:nvPr/>
          </p:nvSpPr>
          <p:spPr bwMode="auto">
            <a:xfrm flipV="1">
              <a:off x="2244" y="1352"/>
              <a:ext cx="382" cy="95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68" name="Group 364"/>
          <p:cNvGrpSpPr>
            <a:grpSpLocks/>
          </p:cNvGrpSpPr>
          <p:nvPr/>
        </p:nvGrpSpPr>
        <p:grpSpPr bwMode="auto">
          <a:xfrm>
            <a:off x="2003425" y="1022350"/>
            <a:ext cx="2181225" cy="1087438"/>
            <a:chOff x="1262" y="644"/>
            <a:chExt cx="1374" cy="685"/>
          </a:xfrm>
        </p:grpSpPr>
        <p:grpSp>
          <p:nvGrpSpPr>
            <p:cNvPr id="49185" name="Group 357"/>
            <p:cNvGrpSpPr>
              <a:grpSpLocks/>
            </p:cNvGrpSpPr>
            <p:nvPr/>
          </p:nvGrpSpPr>
          <p:grpSpPr bwMode="auto">
            <a:xfrm>
              <a:off x="1788" y="1160"/>
              <a:ext cx="848" cy="169"/>
              <a:chOff x="1788" y="1160"/>
              <a:chExt cx="848" cy="169"/>
            </a:xfrm>
          </p:grpSpPr>
          <p:sp>
            <p:nvSpPr>
              <p:cNvPr id="49190" name="Rectangle 355"/>
              <p:cNvSpPr>
                <a:spLocks noChangeArrowheads="1"/>
              </p:cNvSpPr>
              <p:nvPr/>
            </p:nvSpPr>
            <p:spPr bwMode="auto">
              <a:xfrm>
                <a:off x="1788" y="1160"/>
                <a:ext cx="168" cy="169"/>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49191" name="Rectangle 356"/>
              <p:cNvSpPr>
                <a:spLocks noChangeArrowheads="1"/>
              </p:cNvSpPr>
              <p:nvPr/>
            </p:nvSpPr>
            <p:spPr bwMode="auto">
              <a:xfrm>
                <a:off x="1956" y="1160"/>
                <a:ext cx="680" cy="168"/>
              </a:xfrm>
              <a:prstGeom prst="rect">
                <a:avLst/>
              </a:prstGeom>
              <a:solidFill>
                <a:schemeClr val="accent2"/>
              </a:solidFill>
              <a:ln w="9525">
                <a:solidFill>
                  <a:schemeClr val="accent2"/>
                </a:solidFill>
                <a:miter lim="800000"/>
                <a:headEnd/>
                <a:tailEnd/>
              </a:ln>
            </p:spPr>
            <p:txBody>
              <a:bodyPr wrap="none" anchor="ctr"/>
              <a:lstStyle/>
              <a:p>
                <a:endParaRPr lang="en-US"/>
              </a:p>
            </p:txBody>
          </p:sp>
        </p:grpSp>
        <p:sp>
          <p:nvSpPr>
            <p:cNvPr id="49186" name="Line 358"/>
            <p:cNvSpPr>
              <a:spLocks noChangeShapeType="1"/>
            </p:cNvSpPr>
            <p:nvPr/>
          </p:nvSpPr>
          <p:spPr bwMode="auto">
            <a:xfrm>
              <a:off x="1800" y="1086"/>
              <a:ext cx="82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7" name="Text Box 360"/>
            <p:cNvSpPr txBox="1">
              <a:spLocks noChangeArrowheads="1"/>
            </p:cNvSpPr>
            <p:nvPr/>
          </p:nvSpPr>
          <p:spPr bwMode="auto">
            <a:xfrm>
              <a:off x="1892" y="926"/>
              <a:ext cx="6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600" b="1">
                  <a:latin typeface="Arial" charset="0"/>
                </a:rPr>
                <a:t>Lifespan</a:t>
              </a:r>
            </a:p>
          </p:txBody>
        </p:sp>
        <p:sp>
          <p:nvSpPr>
            <p:cNvPr id="49188" name="Line 361"/>
            <p:cNvSpPr>
              <a:spLocks noChangeShapeType="1"/>
            </p:cNvSpPr>
            <p:nvPr/>
          </p:nvSpPr>
          <p:spPr bwMode="auto">
            <a:xfrm>
              <a:off x="1560" y="984"/>
              <a:ext cx="306" cy="2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9" name="Text Box 362"/>
            <p:cNvSpPr txBox="1">
              <a:spLocks noChangeArrowheads="1"/>
            </p:cNvSpPr>
            <p:nvPr/>
          </p:nvSpPr>
          <p:spPr bwMode="auto">
            <a:xfrm>
              <a:off x="1262" y="644"/>
              <a:ext cx="55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600" b="1">
                  <a:latin typeface="Arial" charset="0"/>
                </a:rPr>
                <a:t>Critical</a:t>
              </a:r>
            </a:p>
            <a:p>
              <a:pPr algn="ctr" eaLnBrk="1" hangingPunct="1"/>
              <a:r>
                <a:rPr lang="en-US" sz="1600" b="1">
                  <a:latin typeface="Arial" charset="0"/>
                </a:rPr>
                <a:t>Period</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7168"/>
                                        </p:tgtEl>
                                        <p:attrNameLst>
                                          <p:attrName>style.visibility</p:attrName>
                                        </p:attrNameLst>
                                      </p:cBhvr>
                                      <p:to>
                                        <p:strVal val="visible"/>
                                      </p:to>
                                    </p:set>
                                    <p:animEffect transition="in" filter="fade">
                                      <p:cBhvr>
                                        <p:cTn id="12" dur="2000"/>
                                        <p:tgtEl>
                                          <p:spTgt spid="471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5871"/>
                                        </p:tgtEl>
                                        <p:attrNameLst>
                                          <p:attrName>style.visibility</p:attrName>
                                        </p:attrNameLst>
                                      </p:cBhvr>
                                      <p:to>
                                        <p:strVal val="visible"/>
                                      </p:to>
                                    </p:set>
                                    <p:animEffect transition="in" filter="wipe(up)">
                                      <p:cBhvr>
                                        <p:cTn id="17" dur="500"/>
                                        <p:tgtEl>
                                          <p:spTgt spid="758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855">
                                            <p:txEl>
                                              <p:pRg st="0" end="0"/>
                                            </p:txEl>
                                          </p:spTgt>
                                        </p:tgtEl>
                                        <p:attrNameLst>
                                          <p:attrName>style.visibility</p:attrName>
                                        </p:attrNameLst>
                                      </p:cBhvr>
                                      <p:to>
                                        <p:strVal val="visible"/>
                                      </p:to>
                                    </p:set>
                                    <p:animEffect transition="in" filter="wipe(left)">
                                      <p:cBhvr>
                                        <p:cTn id="27" dur="500"/>
                                        <p:tgtEl>
                                          <p:spTgt spid="7585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5855">
                                            <p:txEl>
                                              <p:pRg st="1" end="1"/>
                                            </p:txEl>
                                          </p:spTgt>
                                        </p:tgtEl>
                                        <p:attrNameLst>
                                          <p:attrName>style.visibility</p:attrName>
                                        </p:attrNameLst>
                                      </p:cBhvr>
                                      <p:to>
                                        <p:strVal val="visible"/>
                                      </p:to>
                                    </p:set>
                                    <p:animEffect transition="in" filter="wipe(left)">
                                      <p:cBhvr>
                                        <p:cTn id="32" dur="500"/>
                                        <p:tgtEl>
                                          <p:spTgt spid="7585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5855">
                                            <p:txEl>
                                              <p:pRg st="2" end="2"/>
                                            </p:txEl>
                                          </p:spTgt>
                                        </p:tgtEl>
                                        <p:attrNameLst>
                                          <p:attrName>style.visibility</p:attrName>
                                        </p:attrNameLst>
                                      </p:cBhvr>
                                      <p:to>
                                        <p:strVal val="visible"/>
                                      </p:to>
                                    </p:set>
                                    <p:animEffect transition="in" filter="wipe(left)">
                                      <p:cBhvr>
                                        <p:cTn id="37" dur="500"/>
                                        <p:tgtEl>
                                          <p:spTgt spid="75855">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855">
                                            <p:txEl>
                                              <p:pRg st="3" end="3"/>
                                            </p:txEl>
                                          </p:spTgt>
                                        </p:tgtEl>
                                        <p:attrNameLst>
                                          <p:attrName>style.visibility</p:attrName>
                                        </p:attrNameLst>
                                      </p:cBhvr>
                                      <p:to>
                                        <p:strVal val="visible"/>
                                      </p:to>
                                    </p:set>
                                    <p:animEffect transition="in" filter="wipe(left)">
                                      <p:cBhvr>
                                        <p:cTn id="42" dur="500"/>
                                        <p:tgtEl>
                                          <p:spTgt spid="758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5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4: How does this relate to lecture material?</a:t>
            </a:r>
            <a:endParaRPr lang="en-US" sz="2800" dirty="0">
              <a:latin typeface="Calibri" pitchFamily="34" charset="0"/>
              <a:cs typeface="Calibri" pitchFamily="34" charset="0"/>
            </a:endParaRPr>
          </a:p>
        </p:txBody>
      </p:sp>
      <p:pic>
        <p:nvPicPr>
          <p:cNvPr id="50179" name="Picture 4" descr="C:\Users\FJ\Desktop\cafefa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52959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Content Placeholder 2"/>
          <p:cNvSpPr>
            <a:spLocks noGrp="1"/>
          </p:cNvSpPr>
          <p:nvPr>
            <p:ph idx="1"/>
          </p:nvPr>
        </p:nvSpPr>
        <p:spPr>
          <a:xfrm>
            <a:off x="733425" y="1660525"/>
            <a:ext cx="7772400" cy="4130675"/>
          </a:xfrm>
        </p:spPr>
        <p:txBody>
          <a:bodyPr/>
          <a:lstStyle/>
          <a:p>
            <a:pPr marL="0" indent="0">
              <a:buFontTx/>
              <a:buNone/>
            </a:pPr>
            <a:r>
              <a:rPr lang="en-US" sz="2000" smtClean="0">
                <a:latin typeface="Calibri" pitchFamily="34" charset="0"/>
                <a:ea typeface="Calibri" pitchFamily="34" charset="0"/>
                <a:cs typeface="Calibri" pitchFamily="34" charset="0"/>
              </a:rPr>
              <a:t>This chapter starts off with a discussion of ‘Middle Vision’ that includes a bunch of Gestalt Illusions. No need to memorize the names of these illusions, but it is VERY important to understand the historical significance of Gestalt Psychology. This is where the distinction between ‘sensation’ and ‘perception’ originates. The only way to explain Gestalt illusions is to invoke some process beyond sensation. For example, in the classic ‘face/vase’ illusion (see Fig. 4.19) you will note that ONE retinal image gives rise to MULTIPLE perceptions. This is where we get the saying ‘the whole is greater than the sum of the parts’. Another way to say that is ‘the perception is greater than the sum of the sensation’. As we’ve said before in this class, you want to think of sensation as a passive, analytic process and perception as an active, synthetic process.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4: How does this relate to lecture material?</a:t>
            </a:r>
            <a:endParaRPr lang="en-US" sz="2800" dirty="0">
              <a:latin typeface="Calibri" pitchFamily="34" charset="0"/>
              <a:cs typeface="Calibri" pitchFamily="34" charset="0"/>
            </a:endParaRPr>
          </a:p>
        </p:txBody>
      </p:sp>
      <p:sp>
        <p:nvSpPr>
          <p:cNvPr id="51203" name="Content Placeholder 2"/>
          <p:cNvSpPr>
            <a:spLocks noGrp="1"/>
          </p:cNvSpPr>
          <p:nvPr>
            <p:ph idx="1"/>
          </p:nvPr>
        </p:nvSpPr>
        <p:spPr>
          <a:xfrm>
            <a:off x="733425" y="2149475"/>
            <a:ext cx="7772400" cy="3313113"/>
          </a:xfrm>
        </p:spPr>
        <p:txBody>
          <a:bodyPr/>
          <a:lstStyle/>
          <a:p>
            <a:pPr marL="0" indent="0">
              <a:buFontTx/>
              <a:buNone/>
            </a:pPr>
            <a:r>
              <a:rPr lang="en-US" sz="2000" smtClean="0">
                <a:latin typeface="Calibri" pitchFamily="34" charset="0"/>
                <a:ea typeface="Calibri" pitchFamily="34" charset="0"/>
                <a:cs typeface="Calibri" pitchFamily="34" charset="0"/>
              </a:rPr>
              <a:t>It is also worth thinking about the implications of Gestalt Psychology for Empiricism. The empiricists viewed the organism as a passive recipient of sensory information (an empty bucket, if you will). However, if an active, internal process of perception exists, notice that we cannot control exactly what goes in the ‘bucket’. The same sensation can be perceived differently by different individuals. Gestalt Psychology represented one of the first dents in the armor of Empiricism. The developmental studies on the visual cortex that we’ve discussed in class have likely cracked this armor open for good.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4: How does this relate to lecture material?</a:t>
            </a:r>
            <a:endParaRPr lang="en-US" sz="2800" dirty="0">
              <a:latin typeface="Calibri" pitchFamily="34" charset="0"/>
              <a:cs typeface="Calibri" pitchFamily="34" charset="0"/>
            </a:endParaRPr>
          </a:p>
        </p:txBody>
      </p:sp>
      <p:sp>
        <p:nvSpPr>
          <p:cNvPr id="3" name="Content Placeholder 2"/>
          <p:cNvSpPr>
            <a:spLocks noGrp="1"/>
          </p:cNvSpPr>
          <p:nvPr>
            <p:ph idx="1"/>
          </p:nvPr>
        </p:nvSpPr>
        <p:spPr>
          <a:xfrm>
            <a:off x="733425" y="1860550"/>
            <a:ext cx="7772400" cy="4611688"/>
          </a:xfrm>
        </p:spPr>
        <p:txBody>
          <a:bodyPr/>
          <a:lstStyle/>
          <a:p>
            <a:pPr marL="0" indent="0">
              <a:buFontTx/>
              <a:buNone/>
              <a:defRPr/>
            </a:pPr>
            <a:endParaRPr lang="en-US" sz="2000" dirty="0" smtClean="0">
              <a:latin typeface="Calibri" pitchFamily="34" charset="0"/>
              <a:cs typeface="Calibri" pitchFamily="34" charset="0"/>
            </a:endParaRPr>
          </a:p>
          <a:p>
            <a:pPr marL="0" indent="0">
              <a:buFontTx/>
              <a:buNone/>
              <a:defRPr/>
            </a:pPr>
            <a:r>
              <a:rPr lang="en-US" sz="2000" dirty="0" smtClean="0">
                <a:latin typeface="Calibri" pitchFamily="34" charset="0"/>
                <a:cs typeface="Calibri" pitchFamily="34" charset="0"/>
              </a:rPr>
              <a:t>Notice the similarity between the ‘Pandemonium’ model (p. 86) and the story I told in class (What does the visual system do with all these little bars?).  Also note the discussion of </a:t>
            </a:r>
            <a:r>
              <a:rPr lang="en-US" sz="2000" dirty="0" err="1" smtClean="0">
                <a:latin typeface="Calibri" pitchFamily="34" charset="0"/>
                <a:cs typeface="Calibri" pitchFamily="34" charset="0"/>
              </a:rPr>
              <a:t>geons</a:t>
            </a:r>
            <a:r>
              <a:rPr lang="en-US" sz="2000" dirty="0" smtClean="0">
                <a:latin typeface="Calibri" pitchFamily="34" charset="0"/>
                <a:cs typeface="Calibri" pitchFamily="34" charset="0"/>
              </a:rPr>
              <a:t> on p. 93 of your book.</a:t>
            </a:r>
          </a:p>
          <a:p>
            <a:pPr marL="0" indent="0">
              <a:buFontTx/>
              <a:buNone/>
              <a:defRPr/>
            </a:pPr>
            <a:endParaRPr lang="en-US" sz="2000" dirty="0" smtClean="0">
              <a:latin typeface="Calibri" pitchFamily="34" charset="0"/>
              <a:cs typeface="Calibri" pitchFamily="34" charset="0"/>
            </a:endParaRPr>
          </a:p>
          <a:p>
            <a:pPr marL="0" indent="0">
              <a:buFontTx/>
              <a:buNone/>
              <a:defRPr/>
            </a:pPr>
            <a:r>
              <a:rPr lang="en-US" sz="2000" dirty="0" smtClean="0">
                <a:latin typeface="Calibri" pitchFamily="34" charset="0"/>
                <a:cs typeface="Calibri" pitchFamily="34" charset="0"/>
              </a:rPr>
              <a:t>As mentioned in lecture, complex shape processing occurs in the inferior temporal cortex.  Damage to the inferior temporal cortex produces ‘prosopagnosia’ (face blindness).  Beginning on p. 96 read the section on ‘Faces: An illustrative special case’ and continue reading through the section ‘Objects in the Brain’. NOTE: the book calls the inferior temporal cortex the ‘</a:t>
            </a:r>
            <a:r>
              <a:rPr lang="en-US" sz="2000" dirty="0" err="1" smtClean="0">
                <a:latin typeface="Calibri" pitchFamily="34" charset="0"/>
                <a:cs typeface="Calibri" pitchFamily="34" charset="0"/>
              </a:rPr>
              <a:t>inferotemporal</a:t>
            </a:r>
            <a:r>
              <a:rPr lang="en-US" sz="2000" dirty="0" smtClean="0">
                <a:latin typeface="Calibri" pitchFamily="34" charset="0"/>
                <a:cs typeface="Calibri" pitchFamily="34" charset="0"/>
              </a:rPr>
              <a:t> cortex’ but we are talking about the same thing! Figure 4.36 is a good one to look at – notice that </a:t>
            </a:r>
            <a:r>
              <a:rPr lang="en-US" sz="2000" dirty="0" err="1" smtClean="0">
                <a:latin typeface="Calibri" pitchFamily="34" charset="0"/>
                <a:cs typeface="Calibri" pitchFamily="34" charset="0"/>
              </a:rPr>
              <a:t>inferotemporal</a:t>
            </a:r>
            <a:r>
              <a:rPr lang="en-US" sz="2000" dirty="0" smtClean="0">
                <a:latin typeface="Calibri" pitchFamily="34" charset="0"/>
                <a:cs typeface="Calibri" pitchFamily="34" charset="0"/>
              </a:rPr>
              <a:t> neurons respond best to actual faces.</a:t>
            </a:r>
          </a:p>
          <a:p>
            <a:pPr>
              <a:defRPr/>
            </a:pPr>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546100" y="957263"/>
            <a:ext cx="4075113" cy="390525"/>
            <a:chOff x="357" y="594"/>
            <a:chExt cx="2567" cy="246"/>
          </a:xfrm>
        </p:grpSpPr>
        <p:sp>
          <p:nvSpPr>
            <p:cNvPr id="15694" name="Oval 3"/>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5" name="Oval 4"/>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6" name="Oval 5"/>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7" name="Oval 6"/>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8" name="Oval 7"/>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9" name="Oval 8"/>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700" name="Oval 9"/>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701" name="Oval 10"/>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702" name="Oval 11"/>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703" name="Oval 12"/>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704" name="Oval 13"/>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5363" name="Group 14"/>
          <p:cNvGrpSpPr>
            <a:grpSpLocks/>
          </p:cNvGrpSpPr>
          <p:nvPr/>
        </p:nvGrpSpPr>
        <p:grpSpPr bwMode="auto">
          <a:xfrm>
            <a:off x="546100" y="2955925"/>
            <a:ext cx="4075113" cy="390525"/>
            <a:chOff x="357" y="594"/>
            <a:chExt cx="2567" cy="246"/>
          </a:xfrm>
        </p:grpSpPr>
        <p:sp>
          <p:nvSpPr>
            <p:cNvPr id="15683" name="Oval 15"/>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4" name="Oval 16"/>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5" name="Oval 17"/>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6" name="Oval 18"/>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7" name="Oval 19"/>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8" name="Oval 20"/>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9" name="Oval 21"/>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0" name="Oval 22"/>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1" name="Oval 23"/>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2" name="Oval 24"/>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93" name="Oval 25"/>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15364" name="Oval 26"/>
          <p:cNvSpPr>
            <a:spLocks noChangeArrowheads="1"/>
          </p:cNvSpPr>
          <p:nvPr/>
        </p:nvSpPr>
        <p:spPr bwMode="auto">
          <a:xfrm>
            <a:off x="546100"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65" name="Oval 27"/>
          <p:cNvSpPr>
            <a:spLocks noChangeArrowheads="1"/>
          </p:cNvSpPr>
          <p:nvPr/>
        </p:nvSpPr>
        <p:spPr bwMode="auto">
          <a:xfrm>
            <a:off x="9159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66" name="Oval 28"/>
          <p:cNvSpPr>
            <a:spLocks noChangeArrowheads="1"/>
          </p:cNvSpPr>
          <p:nvPr/>
        </p:nvSpPr>
        <p:spPr bwMode="auto">
          <a:xfrm>
            <a:off x="16525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67" name="Oval 29"/>
          <p:cNvSpPr>
            <a:spLocks noChangeArrowheads="1"/>
          </p:cNvSpPr>
          <p:nvPr/>
        </p:nvSpPr>
        <p:spPr bwMode="auto">
          <a:xfrm>
            <a:off x="20208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68" name="Oval 30"/>
          <p:cNvSpPr>
            <a:spLocks noChangeArrowheads="1"/>
          </p:cNvSpPr>
          <p:nvPr/>
        </p:nvSpPr>
        <p:spPr bwMode="auto">
          <a:xfrm>
            <a:off x="23891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69" name="Oval 31"/>
          <p:cNvSpPr>
            <a:spLocks noChangeArrowheads="1"/>
          </p:cNvSpPr>
          <p:nvPr/>
        </p:nvSpPr>
        <p:spPr bwMode="auto">
          <a:xfrm>
            <a:off x="31257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0" name="Oval 32"/>
          <p:cNvSpPr>
            <a:spLocks noChangeArrowheads="1"/>
          </p:cNvSpPr>
          <p:nvPr/>
        </p:nvSpPr>
        <p:spPr bwMode="auto">
          <a:xfrm>
            <a:off x="34940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1" name="Oval 33"/>
          <p:cNvSpPr>
            <a:spLocks noChangeArrowheads="1"/>
          </p:cNvSpPr>
          <p:nvPr/>
        </p:nvSpPr>
        <p:spPr bwMode="auto">
          <a:xfrm>
            <a:off x="38623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2" name="Oval 34"/>
          <p:cNvSpPr>
            <a:spLocks noChangeArrowheads="1"/>
          </p:cNvSpPr>
          <p:nvPr/>
        </p:nvSpPr>
        <p:spPr bwMode="auto">
          <a:xfrm>
            <a:off x="42306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15373" name="Group 35"/>
          <p:cNvGrpSpPr>
            <a:grpSpLocks/>
          </p:cNvGrpSpPr>
          <p:nvPr/>
        </p:nvGrpSpPr>
        <p:grpSpPr bwMode="auto">
          <a:xfrm>
            <a:off x="546100" y="1766888"/>
            <a:ext cx="4075113" cy="390525"/>
            <a:chOff x="357" y="594"/>
            <a:chExt cx="2567" cy="246"/>
          </a:xfrm>
        </p:grpSpPr>
        <p:sp>
          <p:nvSpPr>
            <p:cNvPr id="15672" name="Oval 3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3" name="Oval 3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4" name="Oval 3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5" name="Oval 3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6" name="Oval 4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7" name="Oval 4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8" name="Oval 4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9" name="Oval 4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0" name="Oval 4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1" name="Oval 4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82" name="Oval 4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5374" name="Group 47"/>
          <p:cNvGrpSpPr>
            <a:grpSpLocks/>
          </p:cNvGrpSpPr>
          <p:nvPr/>
        </p:nvGrpSpPr>
        <p:grpSpPr bwMode="auto">
          <a:xfrm>
            <a:off x="546100" y="1362075"/>
            <a:ext cx="4075113" cy="390525"/>
            <a:chOff x="357" y="594"/>
            <a:chExt cx="2567" cy="246"/>
          </a:xfrm>
        </p:grpSpPr>
        <p:sp>
          <p:nvSpPr>
            <p:cNvPr id="15661" name="Oval 48"/>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2" name="Oval 49"/>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3" name="Oval 50"/>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4" name="Oval 51"/>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5" name="Oval 52"/>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6" name="Oval 53"/>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7" name="Oval 54"/>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8" name="Oval 55"/>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9" name="Oval 56"/>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0" name="Oval 57"/>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71" name="Oval 58"/>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5375" name="Group 59"/>
          <p:cNvGrpSpPr>
            <a:grpSpLocks/>
          </p:cNvGrpSpPr>
          <p:nvPr/>
        </p:nvGrpSpPr>
        <p:grpSpPr bwMode="auto">
          <a:xfrm>
            <a:off x="546100" y="2563813"/>
            <a:ext cx="4075113" cy="390525"/>
            <a:chOff x="357" y="594"/>
            <a:chExt cx="2567" cy="246"/>
          </a:xfrm>
        </p:grpSpPr>
        <p:sp>
          <p:nvSpPr>
            <p:cNvPr id="15650" name="Oval 60"/>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1" name="Oval 61"/>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2" name="Oval 62"/>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3" name="Oval 63"/>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4" name="Oval 64"/>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5" name="Oval 65"/>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6" name="Oval 66"/>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7" name="Oval 67"/>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8" name="Oval 68"/>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59" name="Oval 69"/>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60" name="Oval 70"/>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15376" name="Oval 71"/>
          <p:cNvSpPr>
            <a:spLocks noChangeArrowheads="1"/>
          </p:cNvSpPr>
          <p:nvPr/>
        </p:nvSpPr>
        <p:spPr bwMode="auto">
          <a:xfrm>
            <a:off x="9382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7" name="Oval 72"/>
          <p:cNvSpPr>
            <a:spLocks noChangeArrowheads="1"/>
          </p:cNvSpPr>
          <p:nvPr/>
        </p:nvSpPr>
        <p:spPr bwMode="auto">
          <a:xfrm>
            <a:off x="13065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8" name="Oval 73"/>
          <p:cNvSpPr>
            <a:spLocks noChangeArrowheads="1"/>
          </p:cNvSpPr>
          <p:nvPr/>
        </p:nvSpPr>
        <p:spPr bwMode="auto">
          <a:xfrm>
            <a:off x="16748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79" name="Oval 74"/>
          <p:cNvSpPr>
            <a:spLocks noChangeArrowheads="1"/>
          </p:cNvSpPr>
          <p:nvPr/>
        </p:nvSpPr>
        <p:spPr bwMode="auto">
          <a:xfrm>
            <a:off x="20431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0" name="Oval 75"/>
          <p:cNvSpPr>
            <a:spLocks noChangeArrowheads="1"/>
          </p:cNvSpPr>
          <p:nvPr/>
        </p:nvSpPr>
        <p:spPr bwMode="auto">
          <a:xfrm>
            <a:off x="24114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1" name="Oval 76"/>
          <p:cNvSpPr>
            <a:spLocks noChangeArrowheads="1"/>
          </p:cNvSpPr>
          <p:nvPr/>
        </p:nvSpPr>
        <p:spPr bwMode="auto">
          <a:xfrm>
            <a:off x="27797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2" name="Oval 77"/>
          <p:cNvSpPr>
            <a:spLocks noChangeArrowheads="1"/>
          </p:cNvSpPr>
          <p:nvPr/>
        </p:nvSpPr>
        <p:spPr bwMode="auto">
          <a:xfrm>
            <a:off x="31480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3" name="Oval 78"/>
          <p:cNvSpPr>
            <a:spLocks noChangeArrowheads="1"/>
          </p:cNvSpPr>
          <p:nvPr/>
        </p:nvSpPr>
        <p:spPr bwMode="auto">
          <a:xfrm>
            <a:off x="35163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4" name="Oval 79"/>
          <p:cNvSpPr>
            <a:spLocks noChangeArrowheads="1"/>
          </p:cNvSpPr>
          <p:nvPr/>
        </p:nvSpPr>
        <p:spPr bwMode="auto">
          <a:xfrm>
            <a:off x="38846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85" name="Oval 80"/>
          <p:cNvSpPr>
            <a:spLocks noChangeArrowheads="1"/>
          </p:cNvSpPr>
          <p:nvPr/>
        </p:nvSpPr>
        <p:spPr bwMode="auto">
          <a:xfrm>
            <a:off x="4252913"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15386" name="Group 81"/>
          <p:cNvGrpSpPr>
            <a:grpSpLocks/>
          </p:cNvGrpSpPr>
          <p:nvPr/>
        </p:nvGrpSpPr>
        <p:grpSpPr bwMode="auto">
          <a:xfrm>
            <a:off x="568325" y="5345113"/>
            <a:ext cx="4075113" cy="390525"/>
            <a:chOff x="357" y="594"/>
            <a:chExt cx="2567" cy="246"/>
          </a:xfrm>
        </p:grpSpPr>
        <p:sp>
          <p:nvSpPr>
            <p:cNvPr id="15639" name="Oval 82"/>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0" name="Oval 83"/>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1" name="Oval 84"/>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2" name="Oval 85"/>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3" name="Oval 86"/>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4" name="Oval 87"/>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5" name="Oval 88"/>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6" name="Oval 89"/>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7" name="Oval 90"/>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8" name="Oval 91"/>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49" name="Oval 92"/>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5387" name="Group 93"/>
          <p:cNvGrpSpPr>
            <a:grpSpLocks/>
          </p:cNvGrpSpPr>
          <p:nvPr/>
        </p:nvGrpSpPr>
        <p:grpSpPr bwMode="auto">
          <a:xfrm>
            <a:off x="568325" y="4562475"/>
            <a:ext cx="4075113" cy="390525"/>
            <a:chOff x="357" y="594"/>
            <a:chExt cx="2567" cy="246"/>
          </a:xfrm>
        </p:grpSpPr>
        <p:sp>
          <p:nvSpPr>
            <p:cNvPr id="15628" name="Oval 94"/>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9" name="Oval 95"/>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0" name="Oval 96"/>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1" name="Oval 97"/>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2" name="Oval 98"/>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3" name="Oval 99"/>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4" name="Oval 100"/>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5" name="Oval 101"/>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6" name="Oval 102"/>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7" name="Oval 103"/>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38" name="Oval 104"/>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5388" name="Group 105"/>
          <p:cNvGrpSpPr>
            <a:grpSpLocks/>
          </p:cNvGrpSpPr>
          <p:nvPr/>
        </p:nvGrpSpPr>
        <p:grpSpPr bwMode="auto">
          <a:xfrm>
            <a:off x="568325" y="4156075"/>
            <a:ext cx="4075113" cy="390525"/>
            <a:chOff x="357" y="594"/>
            <a:chExt cx="2567" cy="246"/>
          </a:xfrm>
        </p:grpSpPr>
        <p:sp>
          <p:nvSpPr>
            <p:cNvPr id="15617" name="Oval 10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8" name="Oval 10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9" name="Oval 10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0" name="Oval 10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1" name="Oval 11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2" name="Oval 11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3" name="Oval 11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4" name="Oval 11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5" name="Oval 11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6" name="Oval 11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27" name="Oval 11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sp>
        <p:nvSpPr>
          <p:cNvPr id="15389" name="Oval 117"/>
          <p:cNvSpPr>
            <a:spLocks noChangeArrowheads="1"/>
          </p:cNvSpPr>
          <p:nvPr/>
        </p:nvSpPr>
        <p:spPr bwMode="auto">
          <a:xfrm>
            <a:off x="568325"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0" name="Oval 118"/>
          <p:cNvSpPr>
            <a:spLocks noChangeArrowheads="1"/>
          </p:cNvSpPr>
          <p:nvPr/>
        </p:nvSpPr>
        <p:spPr bwMode="auto">
          <a:xfrm>
            <a:off x="9382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1" name="Oval 119"/>
          <p:cNvSpPr>
            <a:spLocks noChangeArrowheads="1"/>
          </p:cNvSpPr>
          <p:nvPr/>
        </p:nvSpPr>
        <p:spPr bwMode="auto">
          <a:xfrm>
            <a:off x="16748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2" name="Oval 120"/>
          <p:cNvSpPr>
            <a:spLocks noChangeArrowheads="1"/>
          </p:cNvSpPr>
          <p:nvPr/>
        </p:nvSpPr>
        <p:spPr bwMode="auto">
          <a:xfrm>
            <a:off x="20431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3" name="Oval 121"/>
          <p:cNvSpPr>
            <a:spLocks noChangeArrowheads="1"/>
          </p:cNvSpPr>
          <p:nvPr/>
        </p:nvSpPr>
        <p:spPr bwMode="auto">
          <a:xfrm>
            <a:off x="27797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4" name="Oval 122"/>
          <p:cNvSpPr>
            <a:spLocks noChangeArrowheads="1"/>
          </p:cNvSpPr>
          <p:nvPr/>
        </p:nvSpPr>
        <p:spPr bwMode="auto">
          <a:xfrm>
            <a:off x="35163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5" name="Oval 123"/>
          <p:cNvSpPr>
            <a:spLocks noChangeArrowheads="1"/>
          </p:cNvSpPr>
          <p:nvPr/>
        </p:nvSpPr>
        <p:spPr bwMode="auto">
          <a:xfrm>
            <a:off x="38846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396" name="Oval 124"/>
          <p:cNvSpPr>
            <a:spLocks noChangeArrowheads="1"/>
          </p:cNvSpPr>
          <p:nvPr/>
        </p:nvSpPr>
        <p:spPr bwMode="auto">
          <a:xfrm>
            <a:off x="42529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15397" name="Group 125"/>
          <p:cNvGrpSpPr>
            <a:grpSpLocks/>
          </p:cNvGrpSpPr>
          <p:nvPr/>
        </p:nvGrpSpPr>
        <p:grpSpPr bwMode="auto">
          <a:xfrm>
            <a:off x="568325" y="4953000"/>
            <a:ext cx="4075113" cy="390525"/>
            <a:chOff x="357" y="594"/>
            <a:chExt cx="2567" cy="246"/>
          </a:xfrm>
        </p:grpSpPr>
        <p:sp>
          <p:nvSpPr>
            <p:cNvPr id="15606" name="Oval 126"/>
            <p:cNvSpPr>
              <a:spLocks noChangeArrowheads="1"/>
            </p:cNvSpPr>
            <p:nvPr/>
          </p:nvSpPr>
          <p:spPr bwMode="auto">
            <a:xfrm>
              <a:off x="357"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07" name="Oval 127"/>
            <p:cNvSpPr>
              <a:spLocks noChangeArrowheads="1"/>
            </p:cNvSpPr>
            <p:nvPr/>
          </p:nvSpPr>
          <p:spPr bwMode="auto">
            <a:xfrm>
              <a:off x="59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08" name="Oval 128"/>
            <p:cNvSpPr>
              <a:spLocks noChangeArrowheads="1"/>
            </p:cNvSpPr>
            <p:nvPr/>
          </p:nvSpPr>
          <p:spPr bwMode="auto">
            <a:xfrm>
              <a:off x="82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09" name="Oval 129"/>
            <p:cNvSpPr>
              <a:spLocks noChangeArrowheads="1"/>
            </p:cNvSpPr>
            <p:nvPr/>
          </p:nvSpPr>
          <p:spPr bwMode="auto">
            <a:xfrm>
              <a:off x="105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0" name="Oval 130"/>
            <p:cNvSpPr>
              <a:spLocks noChangeArrowheads="1"/>
            </p:cNvSpPr>
            <p:nvPr/>
          </p:nvSpPr>
          <p:spPr bwMode="auto">
            <a:xfrm>
              <a:off x="128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1" name="Oval 131"/>
            <p:cNvSpPr>
              <a:spLocks noChangeArrowheads="1"/>
            </p:cNvSpPr>
            <p:nvPr/>
          </p:nvSpPr>
          <p:spPr bwMode="auto">
            <a:xfrm>
              <a:off x="151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2" name="Oval 132"/>
            <p:cNvSpPr>
              <a:spLocks noChangeArrowheads="1"/>
            </p:cNvSpPr>
            <p:nvPr/>
          </p:nvSpPr>
          <p:spPr bwMode="auto">
            <a:xfrm>
              <a:off x="1750"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3" name="Oval 133"/>
            <p:cNvSpPr>
              <a:spLocks noChangeArrowheads="1"/>
            </p:cNvSpPr>
            <p:nvPr/>
          </p:nvSpPr>
          <p:spPr bwMode="auto">
            <a:xfrm>
              <a:off x="1982"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4" name="Oval 134"/>
            <p:cNvSpPr>
              <a:spLocks noChangeArrowheads="1"/>
            </p:cNvSpPr>
            <p:nvPr/>
          </p:nvSpPr>
          <p:spPr bwMode="auto">
            <a:xfrm>
              <a:off x="2214"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5" name="Oval 135"/>
            <p:cNvSpPr>
              <a:spLocks noChangeArrowheads="1"/>
            </p:cNvSpPr>
            <p:nvPr/>
          </p:nvSpPr>
          <p:spPr bwMode="auto">
            <a:xfrm>
              <a:off x="2446"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616" name="Oval 136"/>
            <p:cNvSpPr>
              <a:spLocks noChangeArrowheads="1"/>
            </p:cNvSpPr>
            <p:nvPr/>
          </p:nvSpPr>
          <p:spPr bwMode="auto">
            <a:xfrm>
              <a:off x="2678" y="594"/>
              <a:ext cx="246" cy="246"/>
            </a:xfrm>
            <a:prstGeom prst="ellipse">
              <a:avLst/>
            </a:prstGeom>
            <a:solidFill>
              <a:schemeClr val="accent1"/>
            </a:solidFill>
            <a:ln w="9525" algn="ctr">
              <a:solidFill>
                <a:schemeClr val="tx1"/>
              </a:solidFill>
              <a:round/>
              <a:headEnd/>
              <a:tailEnd/>
            </a:ln>
          </p:spPr>
          <p:txBody>
            <a:bodyPr wrap="none" anchor="ctr"/>
            <a:lstStyle/>
            <a:p>
              <a:endParaRPr lang="en-US"/>
            </a:p>
          </p:txBody>
        </p:sp>
      </p:grpSp>
      <p:grpSp>
        <p:nvGrpSpPr>
          <p:cNvPr id="11" name="Group 137"/>
          <p:cNvGrpSpPr>
            <a:grpSpLocks/>
          </p:cNvGrpSpPr>
          <p:nvPr/>
        </p:nvGrpSpPr>
        <p:grpSpPr bwMode="auto">
          <a:xfrm>
            <a:off x="5878513" y="2314575"/>
            <a:ext cx="2162175" cy="2108200"/>
            <a:chOff x="3703" y="1386"/>
            <a:chExt cx="1362" cy="1328"/>
          </a:xfrm>
        </p:grpSpPr>
        <p:sp>
          <p:nvSpPr>
            <p:cNvPr id="15603" name="Oval 138"/>
            <p:cNvSpPr>
              <a:spLocks noChangeArrowheads="1"/>
            </p:cNvSpPr>
            <p:nvPr/>
          </p:nvSpPr>
          <p:spPr bwMode="auto">
            <a:xfrm>
              <a:off x="3895" y="1386"/>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604" name="Oval 139"/>
            <p:cNvSpPr>
              <a:spLocks noChangeArrowheads="1"/>
            </p:cNvSpPr>
            <p:nvPr/>
          </p:nvSpPr>
          <p:spPr bwMode="auto">
            <a:xfrm>
              <a:off x="4759" y="1391"/>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605" name="Freeform 140"/>
            <p:cNvSpPr>
              <a:spLocks/>
            </p:cNvSpPr>
            <p:nvPr/>
          </p:nvSpPr>
          <p:spPr bwMode="auto">
            <a:xfrm>
              <a:off x="3703" y="2263"/>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0014" name="Rectangle 142"/>
          <p:cNvSpPr>
            <a:spLocks noChangeArrowheads="1"/>
          </p:cNvSpPr>
          <p:nvPr/>
        </p:nvSpPr>
        <p:spPr bwMode="auto">
          <a:xfrm>
            <a:off x="846138" y="5892800"/>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sz="1800" b="1">
                <a:solidFill>
                  <a:schemeClr val="tx2"/>
                </a:solidFill>
                <a:latin typeface="Arial" charset="0"/>
              </a:rPr>
              <a:t>The Retina</a:t>
            </a:r>
          </a:p>
          <a:p>
            <a:pPr algn="ctr" eaLnBrk="0" hangingPunct="0"/>
            <a:r>
              <a:rPr lang="en-US" sz="1800" b="1">
                <a:solidFill>
                  <a:schemeClr val="tx2"/>
                </a:solidFill>
                <a:latin typeface="Arial" charset="0"/>
              </a:rPr>
              <a:t>(ganglion cell receptive fields)</a:t>
            </a:r>
          </a:p>
        </p:txBody>
      </p:sp>
      <p:grpSp>
        <p:nvGrpSpPr>
          <p:cNvPr id="12" name="Group 143"/>
          <p:cNvGrpSpPr>
            <a:grpSpLocks/>
          </p:cNvGrpSpPr>
          <p:nvPr/>
        </p:nvGrpSpPr>
        <p:grpSpPr bwMode="auto">
          <a:xfrm>
            <a:off x="1306513" y="1449388"/>
            <a:ext cx="5249862" cy="2408237"/>
            <a:chOff x="567" y="897"/>
            <a:chExt cx="3307" cy="1517"/>
          </a:xfrm>
        </p:grpSpPr>
        <p:sp>
          <p:nvSpPr>
            <p:cNvPr id="15592" name="Line 144"/>
            <p:cNvSpPr>
              <a:spLocks noChangeShapeType="1"/>
            </p:cNvSpPr>
            <p:nvPr/>
          </p:nvSpPr>
          <p:spPr bwMode="auto">
            <a:xfrm flipV="1">
              <a:off x="1015" y="906"/>
              <a:ext cx="2824" cy="5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3" name="Line 145"/>
            <p:cNvSpPr>
              <a:spLocks noChangeShapeType="1"/>
            </p:cNvSpPr>
            <p:nvPr/>
          </p:nvSpPr>
          <p:spPr bwMode="auto">
            <a:xfrm flipV="1">
              <a:off x="1947" y="910"/>
              <a:ext cx="1891" cy="5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4" name="Line 146"/>
            <p:cNvSpPr>
              <a:spLocks noChangeShapeType="1"/>
            </p:cNvSpPr>
            <p:nvPr/>
          </p:nvSpPr>
          <p:spPr bwMode="auto">
            <a:xfrm flipV="1">
              <a:off x="567" y="910"/>
              <a:ext cx="3276" cy="1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5" name="Line 147"/>
            <p:cNvSpPr>
              <a:spLocks noChangeShapeType="1"/>
            </p:cNvSpPr>
            <p:nvPr/>
          </p:nvSpPr>
          <p:spPr bwMode="auto">
            <a:xfrm flipV="1">
              <a:off x="795" y="913"/>
              <a:ext cx="3039" cy="14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6" name="Line 148"/>
            <p:cNvSpPr>
              <a:spLocks noChangeShapeType="1"/>
            </p:cNvSpPr>
            <p:nvPr/>
          </p:nvSpPr>
          <p:spPr bwMode="auto">
            <a:xfrm flipV="1">
              <a:off x="1033" y="897"/>
              <a:ext cx="2841" cy="15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97" name="Line 149"/>
            <p:cNvSpPr>
              <a:spLocks noChangeShapeType="1"/>
            </p:cNvSpPr>
            <p:nvPr/>
          </p:nvSpPr>
          <p:spPr bwMode="auto">
            <a:xfrm flipV="1">
              <a:off x="1262" y="921"/>
              <a:ext cx="2579" cy="14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8" name="Line 150"/>
            <p:cNvSpPr>
              <a:spLocks noChangeShapeType="1"/>
            </p:cNvSpPr>
            <p:nvPr/>
          </p:nvSpPr>
          <p:spPr bwMode="auto">
            <a:xfrm flipV="1">
              <a:off x="1499" y="918"/>
              <a:ext cx="2326" cy="14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9" name="Line 151"/>
            <p:cNvSpPr>
              <a:spLocks noChangeShapeType="1"/>
            </p:cNvSpPr>
            <p:nvPr/>
          </p:nvSpPr>
          <p:spPr bwMode="auto">
            <a:xfrm flipV="1">
              <a:off x="1728" y="922"/>
              <a:ext cx="2104" cy="14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0" name="Line 152"/>
            <p:cNvSpPr>
              <a:spLocks noChangeShapeType="1"/>
            </p:cNvSpPr>
            <p:nvPr/>
          </p:nvSpPr>
          <p:spPr bwMode="auto">
            <a:xfrm flipV="1">
              <a:off x="1966" y="906"/>
              <a:ext cx="1866" cy="14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1" name="Line 153"/>
            <p:cNvSpPr>
              <a:spLocks noChangeShapeType="1"/>
            </p:cNvSpPr>
            <p:nvPr/>
          </p:nvSpPr>
          <p:spPr bwMode="auto">
            <a:xfrm flipV="1">
              <a:off x="2194" y="914"/>
              <a:ext cx="1646" cy="1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2" name="Line 154"/>
            <p:cNvSpPr>
              <a:spLocks noChangeShapeType="1"/>
            </p:cNvSpPr>
            <p:nvPr/>
          </p:nvSpPr>
          <p:spPr bwMode="auto">
            <a:xfrm flipV="1">
              <a:off x="2432" y="911"/>
              <a:ext cx="1400" cy="1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401" name="Oval 155"/>
          <p:cNvSpPr>
            <a:spLocks noChangeArrowheads="1"/>
          </p:cNvSpPr>
          <p:nvPr/>
        </p:nvSpPr>
        <p:spPr bwMode="auto">
          <a:xfrm>
            <a:off x="568325" y="3346450"/>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402" name="Oval 156"/>
          <p:cNvSpPr>
            <a:spLocks noChangeArrowheads="1"/>
          </p:cNvSpPr>
          <p:nvPr/>
        </p:nvSpPr>
        <p:spPr bwMode="auto">
          <a:xfrm>
            <a:off x="24114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403" name="Oval 157"/>
          <p:cNvSpPr>
            <a:spLocks noChangeArrowheads="1"/>
          </p:cNvSpPr>
          <p:nvPr/>
        </p:nvSpPr>
        <p:spPr bwMode="auto">
          <a:xfrm>
            <a:off x="27574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404" name="Oval 158"/>
          <p:cNvSpPr>
            <a:spLocks noChangeArrowheads="1"/>
          </p:cNvSpPr>
          <p:nvPr/>
        </p:nvSpPr>
        <p:spPr bwMode="auto">
          <a:xfrm>
            <a:off x="1284288" y="2173288"/>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405" name="Oval 159"/>
          <p:cNvSpPr>
            <a:spLocks noChangeArrowheads="1"/>
          </p:cNvSpPr>
          <p:nvPr/>
        </p:nvSpPr>
        <p:spPr bwMode="auto">
          <a:xfrm>
            <a:off x="31480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15406" name="Oval 160"/>
          <p:cNvSpPr>
            <a:spLocks noChangeArrowheads="1"/>
          </p:cNvSpPr>
          <p:nvPr/>
        </p:nvSpPr>
        <p:spPr bwMode="auto">
          <a:xfrm>
            <a:off x="1306513" y="375126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sp>
        <p:nvSpPr>
          <p:cNvPr id="80033" name="Oval 161"/>
          <p:cNvSpPr>
            <a:spLocks noChangeArrowheads="1"/>
          </p:cNvSpPr>
          <p:nvPr/>
        </p:nvSpPr>
        <p:spPr bwMode="auto">
          <a:xfrm>
            <a:off x="6583363" y="1192213"/>
            <a:ext cx="390525" cy="390525"/>
          </a:xfrm>
          <a:prstGeom prst="ellipse">
            <a:avLst/>
          </a:prstGeom>
          <a:solidFill>
            <a:schemeClr val="accent1"/>
          </a:solidFill>
          <a:ln w="9525" algn="ctr">
            <a:solidFill>
              <a:schemeClr val="tx1"/>
            </a:solidFill>
            <a:round/>
            <a:headEnd/>
            <a:tailEnd/>
          </a:ln>
        </p:spPr>
        <p:txBody>
          <a:bodyPr wrap="none" anchor="ctr"/>
          <a:lstStyle/>
          <a:p>
            <a:endParaRPr lang="en-US"/>
          </a:p>
        </p:txBody>
      </p:sp>
      <p:grpSp>
        <p:nvGrpSpPr>
          <p:cNvPr id="13" name="Group 162"/>
          <p:cNvGrpSpPr>
            <a:grpSpLocks/>
          </p:cNvGrpSpPr>
          <p:nvPr/>
        </p:nvGrpSpPr>
        <p:grpSpPr bwMode="auto">
          <a:xfrm>
            <a:off x="6856413" y="82550"/>
            <a:ext cx="1865312" cy="939800"/>
            <a:chOff x="4039" y="52"/>
            <a:chExt cx="1175" cy="592"/>
          </a:xfrm>
        </p:grpSpPr>
        <p:sp>
          <p:nvSpPr>
            <p:cNvPr id="15587" name="AutoShape 163"/>
            <p:cNvSpPr>
              <a:spLocks noChangeArrowheads="1"/>
            </p:cNvSpPr>
            <p:nvPr/>
          </p:nvSpPr>
          <p:spPr bwMode="auto">
            <a:xfrm>
              <a:off x="4039" y="52"/>
              <a:ext cx="1175" cy="592"/>
            </a:xfrm>
            <a:prstGeom prst="cloudCallout">
              <a:avLst>
                <a:gd name="adj1" fmla="val -41745"/>
                <a:gd name="adj2" fmla="val 6875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800">
                <a:latin typeface="Arial" charset="0"/>
              </a:endParaRPr>
            </a:p>
          </p:txBody>
        </p:sp>
        <p:grpSp>
          <p:nvGrpSpPr>
            <p:cNvPr id="15588" name="Group 164"/>
            <p:cNvGrpSpPr>
              <a:grpSpLocks/>
            </p:cNvGrpSpPr>
            <p:nvPr/>
          </p:nvGrpSpPr>
          <p:grpSpPr bwMode="auto">
            <a:xfrm>
              <a:off x="4406" y="156"/>
              <a:ext cx="412" cy="402"/>
              <a:chOff x="3703" y="1386"/>
              <a:chExt cx="1362" cy="1328"/>
            </a:xfrm>
          </p:grpSpPr>
          <p:sp>
            <p:nvSpPr>
              <p:cNvPr id="15589" name="Oval 165"/>
              <p:cNvSpPr>
                <a:spLocks noChangeArrowheads="1"/>
              </p:cNvSpPr>
              <p:nvPr/>
            </p:nvSpPr>
            <p:spPr bwMode="auto">
              <a:xfrm>
                <a:off x="3895" y="1386"/>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90" name="Oval 166"/>
              <p:cNvSpPr>
                <a:spLocks noChangeArrowheads="1"/>
              </p:cNvSpPr>
              <p:nvPr/>
            </p:nvSpPr>
            <p:spPr bwMode="auto">
              <a:xfrm>
                <a:off x="4759" y="1391"/>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91" name="Freeform 167"/>
              <p:cNvSpPr>
                <a:spLocks/>
              </p:cNvSpPr>
              <p:nvPr/>
            </p:nvSpPr>
            <p:spPr bwMode="auto">
              <a:xfrm>
                <a:off x="3703" y="2263"/>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15" name="Group 171"/>
          <p:cNvGrpSpPr>
            <a:grpSpLocks/>
          </p:cNvGrpSpPr>
          <p:nvPr/>
        </p:nvGrpSpPr>
        <p:grpSpPr bwMode="auto">
          <a:xfrm>
            <a:off x="4289425" y="293688"/>
            <a:ext cx="2300288" cy="874712"/>
            <a:chOff x="2702" y="185"/>
            <a:chExt cx="1449" cy="551"/>
          </a:xfrm>
        </p:grpSpPr>
        <p:sp>
          <p:nvSpPr>
            <p:cNvPr id="15585" name="Text Box 168"/>
            <p:cNvSpPr txBox="1">
              <a:spLocks noChangeArrowheads="1"/>
            </p:cNvSpPr>
            <p:nvPr/>
          </p:nvSpPr>
          <p:spPr bwMode="auto">
            <a:xfrm>
              <a:off x="2702" y="185"/>
              <a:ext cx="1449" cy="236"/>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600" b="1">
                  <a:solidFill>
                    <a:schemeClr val="tx2"/>
                  </a:solidFill>
                  <a:latin typeface="Arial" charset="0"/>
                </a:rPr>
                <a:t>Somewhere in Cortex</a:t>
              </a:r>
            </a:p>
          </p:txBody>
        </p:sp>
        <p:sp>
          <p:nvSpPr>
            <p:cNvPr id="15586" name="Line 170"/>
            <p:cNvSpPr>
              <a:spLocks noChangeShapeType="1"/>
            </p:cNvSpPr>
            <p:nvPr/>
          </p:nvSpPr>
          <p:spPr bwMode="auto">
            <a:xfrm>
              <a:off x="3528" y="424"/>
              <a:ext cx="592" cy="31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205"/>
          <p:cNvGrpSpPr>
            <a:grpSpLocks/>
          </p:cNvGrpSpPr>
          <p:nvPr/>
        </p:nvGrpSpPr>
        <p:grpSpPr bwMode="auto">
          <a:xfrm>
            <a:off x="5051425" y="4672013"/>
            <a:ext cx="3790950" cy="1795462"/>
            <a:chOff x="3182" y="2943"/>
            <a:chExt cx="2388" cy="1131"/>
          </a:xfrm>
        </p:grpSpPr>
        <p:grpSp>
          <p:nvGrpSpPr>
            <p:cNvPr id="15556" name="Group 203"/>
            <p:cNvGrpSpPr>
              <a:grpSpLocks/>
            </p:cNvGrpSpPr>
            <p:nvPr/>
          </p:nvGrpSpPr>
          <p:grpSpPr bwMode="auto">
            <a:xfrm>
              <a:off x="3296" y="3340"/>
              <a:ext cx="2151" cy="734"/>
              <a:chOff x="3296" y="3340"/>
              <a:chExt cx="2151" cy="734"/>
            </a:xfrm>
          </p:grpSpPr>
          <p:grpSp>
            <p:nvGrpSpPr>
              <p:cNvPr id="15558" name="Group 198"/>
              <p:cNvGrpSpPr>
                <a:grpSpLocks/>
              </p:cNvGrpSpPr>
              <p:nvPr/>
            </p:nvGrpSpPr>
            <p:grpSpPr bwMode="auto">
              <a:xfrm>
                <a:off x="4827" y="3644"/>
                <a:ext cx="365" cy="356"/>
                <a:chOff x="3703" y="2964"/>
                <a:chExt cx="365" cy="356"/>
              </a:xfrm>
            </p:grpSpPr>
            <p:sp>
              <p:nvSpPr>
                <p:cNvPr id="15582" name="Oval 193"/>
                <p:cNvSpPr>
                  <a:spLocks noChangeArrowheads="1"/>
                </p:cNvSpPr>
                <p:nvPr/>
              </p:nvSpPr>
              <p:spPr bwMode="auto">
                <a:xfrm>
                  <a:off x="3754" y="2964"/>
                  <a:ext cx="37" cy="83"/>
                </a:xfrm>
                <a:prstGeom prst="ellipse">
                  <a:avLst/>
                </a:prstGeom>
                <a:solidFill>
                  <a:srgbClr val="DDDDDD"/>
                </a:solidFill>
                <a:ln w="9525" algn="ctr">
                  <a:solidFill>
                    <a:srgbClr val="DDDDDD"/>
                  </a:solidFill>
                  <a:round/>
                  <a:headEnd/>
                  <a:tailEnd/>
                </a:ln>
              </p:spPr>
              <p:txBody>
                <a:bodyPr wrap="none" anchor="ctr"/>
                <a:lstStyle/>
                <a:p>
                  <a:endParaRPr lang="en-US"/>
                </a:p>
              </p:txBody>
            </p:sp>
            <p:sp>
              <p:nvSpPr>
                <p:cNvPr id="15583" name="Oval 194"/>
                <p:cNvSpPr>
                  <a:spLocks noChangeArrowheads="1"/>
                </p:cNvSpPr>
                <p:nvPr/>
              </p:nvSpPr>
              <p:spPr bwMode="auto">
                <a:xfrm>
                  <a:off x="3986" y="2965"/>
                  <a:ext cx="37" cy="83"/>
                </a:xfrm>
                <a:prstGeom prst="ellipse">
                  <a:avLst/>
                </a:prstGeom>
                <a:solidFill>
                  <a:srgbClr val="DDDDDD"/>
                </a:solidFill>
                <a:ln w="9525" algn="ctr">
                  <a:solidFill>
                    <a:srgbClr val="DDDDDD"/>
                  </a:solidFill>
                  <a:round/>
                  <a:headEnd/>
                  <a:tailEnd/>
                </a:ln>
              </p:spPr>
              <p:txBody>
                <a:bodyPr wrap="none" anchor="ctr"/>
                <a:lstStyle/>
                <a:p>
                  <a:endParaRPr lang="en-US"/>
                </a:p>
              </p:txBody>
            </p:sp>
            <p:sp>
              <p:nvSpPr>
                <p:cNvPr id="15584" name="Freeform 195"/>
                <p:cNvSpPr>
                  <a:spLocks/>
                </p:cNvSpPr>
                <p:nvPr/>
              </p:nvSpPr>
              <p:spPr bwMode="auto">
                <a:xfrm>
                  <a:off x="3703" y="3199"/>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DDDDD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559" name="Group 197"/>
              <p:cNvGrpSpPr>
                <a:grpSpLocks/>
              </p:cNvGrpSpPr>
              <p:nvPr/>
            </p:nvGrpSpPr>
            <p:grpSpPr bwMode="auto">
              <a:xfrm>
                <a:off x="4883" y="3644"/>
                <a:ext cx="365" cy="356"/>
                <a:chOff x="4303" y="3068"/>
                <a:chExt cx="365" cy="356"/>
              </a:xfrm>
            </p:grpSpPr>
            <p:sp>
              <p:nvSpPr>
                <p:cNvPr id="15579" name="Oval 190"/>
                <p:cNvSpPr>
                  <a:spLocks noChangeArrowheads="1"/>
                </p:cNvSpPr>
                <p:nvPr/>
              </p:nvSpPr>
              <p:spPr bwMode="auto">
                <a:xfrm>
                  <a:off x="4354" y="3068"/>
                  <a:ext cx="37" cy="83"/>
                </a:xfrm>
                <a:prstGeom prst="ellipse">
                  <a:avLst/>
                </a:prstGeom>
                <a:solidFill>
                  <a:srgbClr val="969696"/>
                </a:solidFill>
                <a:ln w="9525" algn="ctr">
                  <a:solidFill>
                    <a:srgbClr val="969696"/>
                  </a:solidFill>
                  <a:round/>
                  <a:headEnd/>
                  <a:tailEnd/>
                </a:ln>
              </p:spPr>
              <p:txBody>
                <a:bodyPr wrap="none" anchor="ctr"/>
                <a:lstStyle/>
                <a:p>
                  <a:endParaRPr lang="en-US"/>
                </a:p>
              </p:txBody>
            </p:sp>
            <p:sp>
              <p:nvSpPr>
                <p:cNvPr id="15580" name="Oval 191"/>
                <p:cNvSpPr>
                  <a:spLocks noChangeArrowheads="1"/>
                </p:cNvSpPr>
                <p:nvPr/>
              </p:nvSpPr>
              <p:spPr bwMode="auto">
                <a:xfrm>
                  <a:off x="4586" y="3069"/>
                  <a:ext cx="37" cy="83"/>
                </a:xfrm>
                <a:prstGeom prst="ellipse">
                  <a:avLst/>
                </a:prstGeom>
                <a:solidFill>
                  <a:srgbClr val="969696"/>
                </a:solidFill>
                <a:ln w="9525" algn="ctr">
                  <a:solidFill>
                    <a:srgbClr val="969696"/>
                  </a:solidFill>
                  <a:round/>
                  <a:headEnd/>
                  <a:tailEnd/>
                </a:ln>
              </p:spPr>
              <p:txBody>
                <a:bodyPr wrap="none" anchor="ctr"/>
                <a:lstStyle/>
                <a:p>
                  <a:endParaRPr lang="en-US"/>
                </a:p>
              </p:txBody>
            </p:sp>
            <p:sp>
              <p:nvSpPr>
                <p:cNvPr id="15581" name="Freeform 192"/>
                <p:cNvSpPr>
                  <a:spLocks/>
                </p:cNvSpPr>
                <p:nvPr/>
              </p:nvSpPr>
              <p:spPr bwMode="auto">
                <a:xfrm>
                  <a:off x="4303" y="3303"/>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560" name="Group 196"/>
              <p:cNvGrpSpPr>
                <a:grpSpLocks/>
              </p:cNvGrpSpPr>
              <p:nvPr/>
            </p:nvGrpSpPr>
            <p:grpSpPr bwMode="auto">
              <a:xfrm>
                <a:off x="4935" y="3644"/>
                <a:ext cx="365" cy="356"/>
                <a:chOff x="4975" y="3124"/>
                <a:chExt cx="365" cy="356"/>
              </a:xfrm>
            </p:grpSpPr>
            <p:sp>
              <p:nvSpPr>
                <p:cNvPr id="15576" name="Oval 187"/>
                <p:cNvSpPr>
                  <a:spLocks noChangeArrowheads="1"/>
                </p:cNvSpPr>
                <p:nvPr/>
              </p:nvSpPr>
              <p:spPr bwMode="auto">
                <a:xfrm>
                  <a:off x="5026" y="3124"/>
                  <a:ext cx="37" cy="83"/>
                </a:xfrm>
                <a:prstGeom prst="ellipse">
                  <a:avLst/>
                </a:prstGeom>
                <a:solidFill>
                  <a:srgbClr val="4D4D4D"/>
                </a:solidFill>
                <a:ln w="9525" algn="ctr">
                  <a:solidFill>
                    <a:srgbClr val="4D4D4D"/>
                  </a:solidFill>
                  <a:round/>
                  <a:headEnd/>
                  <a:tailEnd/>
                </a:ln>
              </p:spPr>
              <p:txBody>
                <a:bodyPr wrap="none" anchor="ctr"/>
                <a:lstStyle/>
                <a:p>
                  <a:endParaRPr lang="en-US"/>
                </a:p>
              </p:txBody>
            </p:sp>
            <p:sp>
              <p:nvSpPr>
                <p:cNvPr id="15577" name="Oval 188"/>
                <p:cNvSpPr>
                  <a:spLocks noChangeArrowheads="1"/>
                </p:cNvSpPr>
                <p:nvPr/>
              </p:nvSpPr>
              <p:spPr bwMode="auto">
                <a:xfrm>
                  <a:off x="5258" y="3125"/>
                  <a:ext cx="37" cy="83"/>
                </a:xfrm>
                <a:prstGeom prst="ellipse">
                  <a:avLst/>
                </a:prstGeom>
                <a:solidFill>
                  <a:srgbClr val="4D4D4D"/>
                </a:solidFill>
                <a:ln w="9525" algn="ctr">
                  <a:solidFill>
                    <a:srgbClr val="4D4D4D"/>
                  </a:solidFill>
                  <a:round/>
                  <a:headEnd/>
                  <a:tailEnd/>
                </a:ln>
              </p:spPr>
              <p:txBody>
                <a:bodyPr wrap="none" anchor="ctr"/>
                <a:lstStyle/>
                <a:p>
                  <a:endParaRPr lang="en-US"/>
                </a:p>
              </p:txBody>
            </p:sp>
            <p:sp>
              <p:nvSpPr>
                <p:cNvPr id="15578" name="Freeform 189"/>
                <p:cNvSpPr>
                  <a:spLocks/>
                </p:cNvSpPr>
                <p:nvPr/>
              </p:nvSpPr>
              <p:spPr bwMode="auto">
                <a:xfrm>
                  <a:off x="4975" y="3359"/>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561" name="Oval 174"/>
              <p:cNvSpPr>
                <a:spLocks noChangeArrowheads="1"/>
              </p:cNvSpPr>
              <p:nvPr/>
            </p:nvSpPr>
            <p:spPr bwMode="auto">
              <a:xfrm>
                <a:off x="3370" y="3652"/>
                <a:ext cx="37" cy="83"/>
              </a:xfrm>
              <a:prstGeom prst="ellipse">
                <a:avLst/>
              </a:prstGeom>
              <a:solidFill>
                <a:schemeClr val="accent2"/>
              </a:solidFill>
              <a:ln w="9525" algn="ctr">
                <a:solidFill>
                  <a:schemeClr val="accent2"/>
                </a:solidFill>
                <a:round/>
                <a:headEnd/>
                <a:tailEnd/>
              </a:ln>
            </p:spPr>
            <p:txBody>
              <a:bodyPr wrap="none" anchor="ctr"/>
              <a:lstStyle/>
              <a:p>
                <a:endParaRPr lang="en-US"/>
              </a:p>
            </p:txBody>
          </p:sp>
          <p:sp>
            <p:nvSpPr>
              <p:cNvPr id="15562" name="Oval 175"/>
              <p:cNvSpPr>
                <a:spLocks noChangeArrowheads="1"/>
              </p:cNvSpPr>
              <p:nvPr/>
            </p:nvSpPr>
            <p:spPr bwMode="auto">
              <a:xfrm>
                <a:off x="3602" y="3653"/>
                <a:ext cx="37" cy="83"/>
              </a:xfrm>
              <a:prstGeom prst="ellipse">
                <a:avLst/>
              </a:prstGeom>
              <a:solidFill>
                <a:schemeClr val="accent2"/>
              </a:solidFill>
              <a:ln w="9525" algn="ctr">
                <a:solidFill>
                  <a:schemeClr val="accent2"/>
                </a:solidFill>
                <a:round/>
                <a:headEnd/>
                <a:tailEnd/>
              </a:ln>
            </p:spPr>
            <p:txBody>
              <a:bodyPr wrap="none" anchor="ctr"/>
              <a:lstStyle/>
              <a:p>
                <a:endParaRPr lang="en-US"/>
              </a:p>
            </p:txBody>
          </p:sp>
          <p:sp>
            <p:nvSpPr>
              <p:cNvPr id="15563" name="Freeform 176"/>
              <p:cNvSpPr>
                <a:spLocks/>
              </p:cNvSpPr>
              <p:nvPr/>
            </p:nvSpPr>
            <p:spPr bwMode="auto">
              <a:xfrm>
                <a:off x="3319" y="3887"/>
                <a:ext cx="365" cy="121"/>
              </a:xfrm>
              <a:custGeom>
                <a:avLst/>
                <a:gdLst>
                  <a:gd name="T0" fmla="*/ 0 w 1362"/>
                  <a:gd name="T1" fmla="*/ 0 h 451"/>
                  <a:gd name="T2" fmla="*/ 0 w 1362"/>
                  <a:gd name="T3" fmla="*/ 0 h 451"/>
                  <a:gd name="T4" fmla="*/ 0 w 1362"/>
                  <a:gd name="T5" fmla="*/ 0 h 451"/>
                  <a:gd name="T6" fmla="*/ 0 w 1362"/>
                  <a:gd name="T7" fmla="*/ 0 h 451"/>
                  <a:gd name="T8" fmla="*/ 0 w 1362"/>
                  <a:gd name="T9" fmla="*/ 0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5564" name="Group 178"/>
              <p:cNvGrpSpPr>
                <a:grpSpLocks/>
              </p:cNvGrpSpPr>
              <p:nvPr/>
            </p:nvGrpSpPr>
            <p:grpSpPr bwMode="auto">
              <a:xfrm>
                <a:off x="4139" y="3652"/>
                <a:ext cx="365" cy="356"/>
                <a:chOff x="2999" y="2992"/>
                <a:chExt cx="1362" cy="1328"/>
              </a:xfrm>
            </p:grpSpPr>
            <p:sp>
              <p:nvSpPr>
                <p:cNvPr id="15573" name="Oval 179"/>
                <p:cNvSpPr>
                  <a:spLocks noChangeArrowheads="1"/>
                </p:cNvSpPr>
                <p:nvPr/>
              </p:nvSpPr>
              <p:spPr bwMode="auto">
                <a:xfrm>
                  <a:off x="3191" y="2992"/>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74" name="Oval 180"/>
                <p:cNvSpPr>
                  <a:spLocks noChangeArrowheads="1"/>
                </p:cNvSpPr>
                <p:nvPr/>
              </p:nvSpPr>
              <p:spPr bwMode="auto">
                <a:xfrm>
                  <a:off x="4055" y="2997"/>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75" name="Freeform 181"/>
                <p:cNvSpPr>
                  <a:spLocks/>
                </p:cNvSpPr>
                <p:nvPr/>
              </p:nvSpPr>
              <p:spPr bwMode="auto">
                <a:xfrm>
                  <a:off x="2999" y="3869"/>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565" name="Group 182"/>
              <p:cNvGrpSpPr>
                <a:grpSpLocks/>
              </p:cNvGrpSpPr>
              <p:nvPr/>
            </p:nvGrpSpPr>
            <p:grpSpPr bwMode="auto">
              <a:xfrm>
                <a:off x="4971" y="3644"/>
                <a:ext cx="365" cy="356"/>
                <a:chOff x="2999" y="2992"/>
                <a:chExt cx="1362" cy="1328"/>
              </a:xfrm>
            </p:grpSpPr>
            <p:sp>
              <p:nvSpPr>
                <p:cNvPr id="15570" name="Oval 183"/>
                <p:cNvSpPr>
                  <a:spLocks noChangeArrowheads="1"/>
                </p:cNvSpPr>
                <p:nvPr/>
              </p:nvSpPr>
              <p:spPr bwMode="auto">
                <a:xfrm>
                  <a:off x="3191" y="2992"/>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71" name="Oval 184"/>
                <p:cNvSpPr>
                  <a:spLocks noChangeArrowheads="1"/>
                </p:cNvSpPr>
                <p:nvPr/>
              </p:nvSpPr>
              <p:spPr bwMode="auto">
                <a:xfrm>
                  <a:off x="4055" y="2997"/>
                  <a:ext cx="137" cy="310"/>
                </a:xfrm>
                <a:prstGeom prst="ellipse">
                  <a:avLst/>
                </a:prstGeom>
                <a:solidFill>
                  <a:schemeClr val="tx2"/>
                </a:solidFill>
                <a:ln w="9525" algn="ctr">
                  <a:solidFill>
                    <a:schemeClr val="tx1"/>
                  </a:solidFill>
                  <a:round/>
                  <a:headEnd/>
                  <a:tailEnd/>
                </a:ln>
              </p:spPr>
              <p:txBody>
                <a:bodyPr wrap="none" anchor="ctr"/>
                <a:lstStyle/>
                <a:p>
                  <a:endParaRPr lang="en-US"/>
                </a:p>
              </p:txBody>
            </p:sp>
            <p:sp>
              <p:nvSpPr>
                <p:cNvPr id="15572" name="Freeform 185"/>
                <p:cNvSpPr>
                  <a:spLocks/>
                </p:cNvSpPr>
                <p:nvPr/>
              </p:nvSpPr>
              <p:spPr bwMode="auto">
                <a:xfrm>
                  <a:off x="2999" y="3869"/>
                  <a:ext cx="1362" cy="451"/>
                </a:xfrm>
                <a:custGeom>
                  <a:avLst/>
                  <a:gdLst>
                    <a:gd name="T0" fmla="*/ 0 w 1362"/>
                    <a:gd name="T1" fmla="*/ 0 h 451"/>
                    <a:gd name="T2" fmla="*/ 210 w 1362"/>
                    <a:gd name="T3" fmla="*/ 311 h 451"/>
                    <a:gd name="T4" fmla="*/ 731 w 1362"/>
                    <a:gd name="T5" fmla="*/ 448 h 451"/>
                    <a:gd name="T6" fmla="*/ 1188 w 1362"/>
                    <a:gd name="T7" fmla="*/ 292 h 451"/>
                    <a:gd name="T8" fmla="*/ 1362 w 1362"/>
                    <a:gd name="T9" fmla="*/ 9 h 451"/>
                    <a:gd name="T10" fmla="*/ 0 60000 65536"/>
                    <a:gd name="T11" fmla="*/ 0 60000 65536"/>
                    <a:gd name="T12" fmla="*/ 0 60000 65536"/>
                    <a:gd name="T13" fmla="*/ 0 60000 65536"/>
                    <a:gd name="T14" fmla="*/ 0 60000 65536"/>
                    <a:gd name="T15" fmla="*/ 0 w 1362"/>
                    <a:gd name="T16" fmla="*/ 0 h 451"/>
                    <a:gd name="T17" fmla="*/ 1362 w 1362"/>
                    <a:gd name="T18" fmla="*/ 451 h 451"/>
                  </a:gdLst>
                  <a:ahLst/>
                  <a:cxnLst>
                    <a:cxn ang="T10">
                      <a:pos x="T0" y="T1"/>
                    </a:cxn>
                    <a:cxn ang="T11">
                      <a:pos x="T2" y="T3"/>
                    </a:cxn>
                    <a:cxn ang="T12">
                      <a:pos x="T4" y="T5"/>
                    </a:cxn>
                    <a:cxn ang="T13">
                      <a:pos x="T6" y="T7"/>
                    </a:cxn>
                    <a:cxn ang="T14">
                      <a:pos x="T8" y="T9"/>
                    </a:cxn>
                  </a:cxnLst>
                  <a:rect l="T15" t="T16" r="T17" b="T18"/>
                  <a:pathLst>
                    <a:path w="1362" h="451">
                      <a:moveTo>
                        <a:pt x="0" y="0"/>
                      </a:moveTo>
                      <a:cubicBezTo>
                        <a:pt x="44" y="118"/>
                        <a:pt x="88" y="236"/>
                        <a:pt x="210" y="311"/>
                      </a:cubicBezTo>
                      <a:cubicBezTo>
                        <a:pt x="332" y="386"/>
                        <a:pt x="568" y="451"/>
                        <a:pt x="731" y="448"/>
                      </a:cubicBezTo>
                      <a:cubicBezTo>
                        <a:pt x="894" y="445"/>
                        <a:pt x="1083" y="365"/>
                        <a:pt x="1188" y="292"/>
                      </a:cubicBezTo>
                      <a:cubicBezTo>
                        <a:pt x="1293" y="219"/>
                        <a:pt x="1335" y="55"/>
                        <a:pt x="1362" y="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566" name="Line 199"/>
              <p:cNvSpPr>
                <a:spLocks noChangeShapeType="1"/>
              </p:cNvSpPr>
              <p:nvPr/>
            </p:nvSpPr>
            <p:spPr bwMode="auto">
              <a:xfrm>
                <a:off x="4866" y="4074"/>
                <a:ext cx="492"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7" name="Text Box 200"/>
              <p:cNvSpPr txBox="1">
                <a:spLocks noChangeArrowheads="1"/>
              </p:cNvSpPr>
              <p:nvPr/>
            </p:nvSpPr>
            <p:spPr bwMode="auto">
              <a:xfrm>
                <a:off x="3296" y="3340"/>
                <a:ext cx="4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Color</a:t>
                </a:r>
              </a:p>
            </p:txBody>
          </p:sp>
          <p:sp>
            <p:nvSpPr>
              <p:cNvPr id="15568" name="Text Box 201"/>
              <p:cNvSpPr txBox="1">
                <a:spLocks noChangeArrowheads="1"/>
              </p:cNvSpPr>
              <p:nvPr/>
            </p:nvSpPr>
            <p:spPr bwMode="auto">
              <a:xfrm>
                <a:off x="4096" y="3340"/>
                <a:ext cx="4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Shape</a:t>
                </a:r>
              </a:p>
            </p:txBody>
          </p:sp>
          <p:sp>
            <p:nvSpPr>
              <p:cNvPr id="15569" name="Text Box 202"/>
              <p:cNvSpPr txBox="1">
                <a:spLocks noChangeArrowheads="1"/>
              </p:cNvSpPr>
              <p:nvPr/>
            </p:nvSpPr>
            <p:spPr bwMode="auto">
              <a:xfrm>
                <a:off x="4779" y="3340"/>
                <a:ext cx="6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1400" b="1">
                    <a:solidFill>
                      <a:schemeClr val="tx2"/>
                    </a:solidFill>
                    <a:latin typeface="Arial" charset="0"/>
                  </a:rPr>
                  <a:t>Movement</a:t>
                </a:r>
              </a:p>
            </p:txBody>
          </p:sp>
        </p:grpSp>
        <p:sp>
          <p:nvSpPr>
            <p:cNvPr id="15557" name="Text Box 204"/>
            <p:cNvSpPr txBox="1">
              <a:spLocks noChangeArrowheads="1"/>
            </p:cNvSpPr>
            <p:nvPr/>
          </p:nvSpPr>
          <p:spPr bwMode="auto">
            <a:xfrm>
              <a:off x="3182" y="2943"/>
              <a:ext cx="2388" cy="40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800">
                  <a:latin typeface="Arial" charset="0"/>
                </a:rPr>
                <a:t>But don’t forget!  We’ll have to do this 3 times, and maybe a 4</a:t>
              </a:r>
              <a:r>
                <a:rPr lang="en-US" sz="1800" baseline="30000">
                  <a:latin typeface="Arial" charset="0"/>
                </a:rPr>
                <a:t>th</a:t>
              </a:r>
              <a:r>
                <a:rPr lang="en-US" sz="1800">
                  <a:latin typeface="Arial" charset="0"/>
                </a:rPr>
                <a:t>!</a:t>
              </a:r>
            </a:p>
          </p:txBody>
        </p:sp>
      </p:grpSp>
      <p:grpSp>
        <p:nvGrpSpPr>
          <p:cNvPr id="15411" name="Group 210"/>
          <p:cNvGrpSpPr>
            <a:grpSpLocks/>
          </p:cNvGrpSpPr>
          <p:nvPr/>
        </p:nvGrpSpPr>
        <p:grpSpPr bwMode="auto">
          <a:xfrm>
            <a:off x="673100" y="1089025"/>
            <a:ext cx="3810000" cy="125413"/>
            <a:chOff x="672354" y="1089212"/>
            <a:chExt cx="3810000" cy="125506"/>
          </a:xfrm>
        </p:grpSpPr>
        <p:sp>
          <p:nvSpPr>
            <p:cNvPr id="200" name="Oval 199"/>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Oval 200"/>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Oval 201"/>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3" name="Oval 202"/>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 name="Oval 203"/>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Oval 204"/>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Oval 205"/>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Oval 206"/>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Oval 207"/>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Oval 208"/>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Oval 209"/>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2" name="Group 211"/>
          <p:cNvGrpSpPr>
            <a:grpSpLocks/>
          </p:cNvGrpSpPr>
          <p:nvPr/>
        </p:nvGrpSpPr>
        <p:grpSpPr bwMode="auto">
          <a:xfrm>
            <a:off x="681038" y="1484313"/>
            <a:ext cx="3810000" cy="125412"/>
            <a:chOff x="672354" y="1089212"/>
            <a:chExt cx="3810000" cy="125506"/>
          </a:xfrm>
        </p:grpSpPr>
        <p:sp>
          <p:nvSpPr>
            <p:cNvPr id="213" name="Oval 212"/>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Oval 213"/>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Oval 214"/>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Oval 215"/>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Oval 216"/>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Oval 21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Oval 218"/>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Oval 219"/>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Oval 220"/>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Oval 221"/>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Oval 222"/>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3" name="Group 223"/>
          <p:cNvGrpSpPr>
            <a:grpSpLocks/>
          </p:cNvGrpSpPr>
          <p:nvPr/>
        </p:nvGrpSpPr>
        <p:grpSpPr bwMode="auto">
          <a:xfrm>
            <a:off x="673100" y="1895475"/>
            <a:ext cx="3810000" cy="125413"/>
            <a:chOff x="672354" y="1089212"/>
            <a:chExt cx="3810000" cy="125506"/>
          </a:xfrm>
        </p:grpSpPr>
        <p:sp>
          <p:nvSpPr>
            <p:cNvPr id="225" name="Oval 224"/>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 name="Oval 225"/>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Oval 226"/>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Oval 227"/>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Oval 228"/>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 name="Oval 229"/>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Oval 230"/>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Oval 231"/>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Oval 232"/>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Oval 233"/>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Oval 234"/>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4" name="Group 235"/>
          <p:cNvGrpSpPr>
            <a:grpSpLocks/>
          </p:cNvGrpSpPr>
          <p:nvPr/>
        </p:nvGrpSpPr>
        <p:grpSpPr bwMode="auto">
          <a:xfrm>
            <a:off x="673100" y="2298700"/>
            <a:ext cx="3810000" cy="127000"/>
            <a:chOff x="672354" y="1089212"/>
            <a:chExt cx="3810000" cy="125506"/>
          </a:xfrm>
        </p:grpSpPr>
        <p:sp>
          <p:nvSpPr>
            <p:cNvPr id="237" name="Oval 236"/>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Oval 237"/>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Oval 238"/>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Oval 239"/>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Oval 240"/>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Oval 241"/>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Oval 242"/>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Oval 243"/>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Oval 244"/>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Oval 245"/>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Oval 246"/>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5" name="Group 247"/>
          <p:cNvGrpSpPr>
            <a:grpSpLocks/>
          </p:cNvGrpSpPr>
          <p:nvPr/>
        </p:nvGrpSpPr>
        <p:grpSpPr bwMode="auto">
          <a:xfrm>
            <a:off x="681038" y="2693988"/>
            <a:ext cx="3810000" cy="125412"/>
            <a:chOff x="672354" y="1089212"/>
            <a:chExt cx="3810000" cy="125506"/>
          </a:xfrm>
        </p:grpSpPr>
        <p:sp>
          <p:nvSpPr>
            <p:cNvPr id="249" name="Oval 248"/>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Oval 249"/>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Oval 250"/>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Oval 251"/>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Oval 252"/>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Oval 253"/>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Oval 254"/>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Oval 255"/>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Oval 256"/>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Oval 257"/>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Oval 258"/>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6" name="Group 259"/>
          <p:cNvGrpSpPr>
            <a:grpSpLocks/>
          </p:cNvGrpSpPr>
          <p:nvPr/>
        </p:nvGrpSpPr>
        <p:grpSpPr bwMode="auto">
          <a:xfrm>
            <a:off x="673100" y="3097213"/>
            <a:ext cx="3810000" cy="125412"/>
            <a:chOff x="672354" y="1089212"/>
            <a:chExt cx="3810000" cy="125506"/>
          </a:xfrm>
        </p:grpSpPr>
        <p:sp>
          <p:nvSpPr>
            <p:cNvPr id="261" name="Oval 260"/>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Oval 261"/>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Oval 262"/>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Oval 263"/>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Oval 264"/>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Oval 265"/>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Oval 266"/>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Oval 267"/>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Oval 268"/>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Oval 269"/>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Oval 270"/>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7" name="Group 271"/>
          <p:cNvGrpSpPr>
            <a:grpSpLocks/>
          </p:cNvGrpSpPr>
          <p:nvPr/>
        </p:nvGrpSpPr>
        <p:grpSpPr bwMode="auto">
          <a:xfrm>
            <a:off x="698500" y="3473450"/>
            <a:ext cx="3810000" cy="125413"/>
            <a:chOff x="672354" y="1089212"/>
            <a:chExt cx="3810000" cy="125506"/>
          </a:xfrm>
        </p:grpSpPr>
        <p:sp>
          <p:nvSpPr>
            <p:cNvPr id="273" name="Oval 272"/>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Oval 273"/>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Oval 274"/>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Oval 275"/>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Oval 276"/>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Oval 27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 name="Oval 278"/>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Oval 279"/>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Oval 280"/>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Oval 281"/>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 name="Oval 282"/>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8" name="Group 283"/>
          <p:cNvGrpSpPr>
            <a:grpSpLocks/>
          </p:cNvGrpSpPr>
          <p:nvPr/>
        </p:nvGrpSpPr>
        <p:grpSpPr bwMode="auto">
          <a:xfrm>
            <a:off x="690563" y="3868738"/>
            <a:ext cx="3810000" cy="125412"/>
            <a:chOff x="672354" y="1089212"/>
            <a:chExt cx="3810000" cy="125506"/>
          </a:xfrm>
        </p:grpSpPr>
        <p:sp>
          <p:nvSpPr>
            <p:cNvPr id="285" name="Oval 284"/>
            <p:cNvSpPr/>
            <p:nvPr/>
          </p:nvSpPr>
          <p:spPr>
            <a:xfrm>
              <a:off x="6723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Oval 285"/>
            <p:cNvSpPr/>
            <p:nvPr/>
          </p:nvSpPr>
          <p:spPr>
            <a:xfrm>
              <a:off x="10406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Oval 286"/>
            <p:cNvSpPr/>
            <p:nvPr/>
          </p:nvSpPr>
          <p:spPr>
            <a:xfrm>
              <a:off x="14089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Oval 287"/>
            <p:cNvSpPr/>
            <p:nvPr/>
          </p:nvSpPr>
          <p:spPr>
            <a:xfrm>
              <a:off x="17772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Oval 288"/>
            <p:cNvSpPr/>
            <p:nvPr/>
          </p:nvSpPr>
          <p:spPr>
            <a:xfrm>
              <a:off x="2145554"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Oval 289"/>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Oval 290"/>
            <p:cNvSpPr/>
            <p:nvPr/>
          </p:nvSpPr>
          <p:spPr>
            <a:xfrm>
              <a:off x="28837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Oval 291"/>
            <p:cNvSpPr/>
            <p:nvPr/>
          </p:nvSpPr>
          <p:spPr>
            <a:xfrm>
              <a:off x="32520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 name="Oval 292"/>
            <p:cNvSpPr/>
            <p:nvPr/>
          </p:nvSpPr>
          <p:spPr>
            <a:xfrm>
              <a:off x="36203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 name="Oval 293"/>
            <p:cNvSpPr/>
            <p:nvPr/>
          </p:nvSpPr>
          <p:spPr>
            <a:xfrm>
              <a:off x="39886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 name="Oval 294"/>
            <p:cNvSpPr/>
            <p:nvPr/>
          </p:nvSpPr>
          <p:spPr>
            <a:xfrm>
              <a:off x="4356941"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19" name="Group 295"/>
          <p:cNvGrpSpPr>
            <a:grpSpLocks/>
          </p:cNvGrpSpPr>
          <p:nvPr/>
        </p:nvGrpSpPr>
        <p:grpSpPr bwMode="auto">
          <a:xfrm>
            <a:off x="708025" y="4289425"/>
            <a:ext cx="3810000" cy="125413"/>
            <a:chOff x="672354" y="1089212"/>
            <a:chExt cx="3810000" cy="125506"/>
          </a:xfrm>
        </p:grpSpPr>
        <p:sp>
          <p:nvSpPr>
            <p:cNvPr id="297" name="Oval 296"/>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Oval 297"/>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Oval 298"/>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Oval 299"/>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Oval 300"/>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 name="Oval 301"/>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 name="Oval 302"/>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Oval 303"/>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 name="Oval 304"/>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Oval 305"/>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Oval 306"/>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20" name="Group 307"/>
          <p:cNvGrpSpPr>
            <a:grpSpLocks/>
          </p:cNvGrpSpPr>
          <p:nvPr/>
        </p:nvGrpSpPr>
        <p:grpSpPr bwMode="auto">
          <a:xfrm>
            <a:off x="698500" y="4702175"/>
            <a:ext cx="3810000" cy="125413"/>
            <a:chOff x="672354" y="1089212"/>
            <a:chExt cx="3810000" cy="125506"/>
          </a:xfrm>
        </p:grpSpPr>
        <p:sp>
          <p:nvSpPr>
            <p:cNvPr id="309" name="Oval 308"/>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 name="Oval 309"/>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Oval 310"/>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 name="Oval 311"/>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Oval 312"/>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Oval 313"/>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Oval 314"/>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6" name="Oval 315"/>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Oval 316"/>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8" name="Oval 317"/>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 name="Oval 318"/>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21" name="Group 319"/>
          <p:cNvGrpSpPr>
            <a:grpSpLocks/>
          </p:cNvGrpSpPr>
          <p:nvPr/>
        </p:nvGrpSpPr>
        <p:grpSpPr bwMode="auto">
          <a:xfrm>
            <a:off x="698500" y="5078413"/>
            <a:ext cx="3810000" cy="125412"/>
            <a:chOff x="672354" y="1089212"/>
            <a:chExt cx="3810000" cy="125506"/>
          </a:xfrm>
        </p:grpSpPr>
        <p:sp>
          <p:nvSpPr>
            <p:cNvPr id="321" name="Oval 320"/>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Oval 321"/>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Oval 322"/>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4" name="Oval 323"/>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Oval 324"/>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6" name="Oval 325"/>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 name="Oval 326"/>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 name="Oval 327"/>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Oval 328"/>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0" name="Oval 329"/>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Oval 330"/>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422" name="Group 331"/>
          <p:cNvGrpSpPr>
            <a:grpSpLocks/>
          </p:cNvGrpSpPr>
          <p:nvPr/>
        </p:nvGrpSpPr>
        <p:grpSpPr bwMode="auto">
          <a:xfrm>
            <a:off x="698500" y="5464175"/>
            <a:ext cx="3810000" cy="125413"/>
            <a:chOff x="672354" y="1089212"/>
            <a:chExt cx="3810000" cy="125506"/>
          </a:xfrm>
        </p:grpSpPr>
        <p:sp>
          <p:nvSpPr>
            <p:cNvPr id="333" name="Oval 332"/>
            <p:cNvSpPr/>
            <p:nvPr/>
          </p:nvSpPr>
          <p:spPr>
            <a:xfrm>
              <a:off x="6723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4" name="Oval 333"/>
            <p:cNvSpPr/>
            <p:nvPr/>
          </p:nvSpPr>
          <p:spPr>
            <a:xfrm>
              <a:off x="10406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5" name="Oval 334"/>
            <p:cNvSpPr/>
            <p:nvPr/>
          </p:nvSpPr>
          <p:spPr>
            <a:xfrm>
              <a:off x="14089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Oval 335"/>
            <p:cNvSpPr/>
            <p:nvPr/>
          </p:nvSpPr>
          <p:spPr>
            <a:xfrm>
              <a:off x="17772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Oval 336"/>
            <p:cNvSpPr/>
            <p:nvPr/>
          </p:nvSpPr>
          <p:spPr>
            <a:xfrm>
              <a:off x="2145554" y="1089212"/>
              <a:ext cx="125413"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Oval 337"/>
            <p:cNvSpPr/>
            <p:nvPr/>
          </p:nvSpPr>
          <p:spPr>
            <a:xfrm>
              <a:off x="2513854" y="1089212"/>
              <a:ext cx="127000"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Oval 338"/>
            <p:cNvSpPr/>
            <p:nvPr/>
          </p:nvSpPr>
          <p:spPr>
            <a:xfrm>
              <a:off x="28837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0" name="Oval 339"/>
            <p:cNvSpPr/>
            <p:nvPr/>
          </p:nvSpPr>
          <p:spPr>
            <a:xfrm>
              <a:off x="32520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1" name="Oval 340"/>
            <p:cNvSpPr/>
            <p:nvPr/>
          </p:nvSpPr>
          <p:spPr>
            <a:xfrm>
              <a:off x="36203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2" name="Oval 341"/>
            <p:cNvSpPr/>
            <p:nvPr/>
          </p:nvSpPr>
          <p:spPr>
            <a:xfrm>
              <a:off x="39886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3" name="Oval 342"/>
            <p:cNvSpPr/>
            <p:nvPr/>
          </p:nvSpPr>
          <p:spPr>
            <a:xfrm>
              <a:off x="4356942" y="1089212"/>
              <a:ext cx="125412" cy="125506"/>
            </a:xfrm>
            <a:prstGeom prst="ellipse">
              <a:avLst/>
            </a:prstGeom>
            <a:solidFill>
              <a:schemeClr val="tx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5467" name="Picture 347" descr="http://wwwdelivery.superstock.com/WI/223/4102/PreviewComp/SuperStock_4102-2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68705"/>
            <a:ext cx="3789680" cy="3464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6: How does this relate to lecture material?</a:t>
            </a:r>
            <a:endParaRPr lang="en-US" sz="2800" dirty="0">
              <a:latin typeface="Calibri" pitchFamily="34" charset="0"/>
              <a:cs typeface="Calibri" pitchFamily="34" charset="0"/>
            </a:endParaRPr>
          </a:p>
        </p:txBody>
      </p:sp>
      <p:sp>
        <p:nvSpPr>
          <p:cNvPr id="53251" name="Content Placeholder 2"/>
          <p:cNvSpPr>
            <a:spLocks noGrp="1"/>
          </p:cNvSpPr>
          <p:nvPr>
            <p:ph idx="1"/>
          </p:nvPr>
        </p:nvSpPr>
        <p:spPr>
          <a:xfrm>
            <a:off x="733425" y="1668463"/>
            <a:ext cx="7772400" cy="4900612"/>
          </a:xfrm>
        </p:spPr>
        <p:txBody>
          <a:bodyPr/>
          <a:lstStyle/>
          <a:p>
            <a:pPr marL="0" indent="0">
              <a:buFontTx/>
              <a:buNone/>
            </a:pPr>
            <a:r>
              <a:rPr lang="en-US" sz="2000" smtClean="0">
                <a:latin typeface="Calibri" pitchFamily="34" charset="0"/>
                <a:ea typeface="Calibri" pitchFamily="34" charset="0"/>
                <a:cs typeface="Calibri" pitchFamily="34" charset="0"/>
              </a:rPr>
              <a:t>This chapter begins with a section on Monocular Cues to 3D space (time to get out your video games!). How can images on a 2D television or computer screen seem 3D? You’ll find the answers here. Pay special attention to ‘</a:t>
            </a:r>
            <a:r>
              <a:rPr lang="en-US" sz="2000" b="1" smtClean="0">
                <a:latin typeface="Calibri" pitchFamily="34" charset="0"/>
                <a:ea typeface="Calibri" pitchFamily="34" charset="0"/>
                <a:cs typeface="Calibri" pitchFamily="34" charset="0"/>
              </a:rPr>
              <a:t>motion parallax</a:t>
            </a:r>
            <a:r>
              <a:rPr lang="en-US" sz="2000" smtClean="0">
                <a:latin typeface="Calibri" pitchFamily="34" charset="0"/>
                <a:ea typeface="Calibri" pitchFamily="34" charset="0"/>
                <a:cs typeface="Calibri" pitchFamily="34" charset="0"/>
              </a:rPr>
              <a:t>’, which is perhaps the most powerful of the monocular cues for depth. Used all the time in video games, movies, and television. If an animal has its eyes on the sides of its head, all depth perception will be monocular, using these types of cues. We use these cues IN ADDITION to the more powerful and accurate Binocular Disparity mechanism discussed below.</a:t>
            </a:r>
          </a:p>
          <a:p>
            <a:pPr marL="0" indent="0">
              <a:buFontTx/>
              <a:buNone/>
            </a:pPr>
            <a:endParaRPr lang="en-US" sz="2000" smtClean="0">
              <a:latin typeface="Calibri" pitchFamily="34" charset="0"/>
              <a:ea typeface="Calibri" pitchFamily="34" charset="0"/>
              <a:cs typeface="Calibri" pitchFamily="34" charset="0"/>
            </a:endParaRPr>
          </a:p>
          <a:p>
            <a:pPr marL="0" indent="0">
              <a:buFontTx/>
              <a:buNone/>
            </a:pPr>
            <a:r>
              <a:rPr lang="en-US" sz="2000" smtClean="0">
                <a:latin typeface="Calibri" pitchFamily="34" charset="0"/>
                <a:ea typeface="Calibri" pitchFamily="34" charset="0"/>
                <a:cs typeface="Calibri" pitchFamily="34" charset="0"/>
              </a:rPr>
              <a:t>The next section is Binocular Vision and Binocular Disparity. We’ve talked about this in lecture (that Cajal drawing in Slide 6). There is quite a bit of fancy terminology in the book, but bear in mind that all we are talking about is how the visual system uses DIFFERENCES between the two retinal images to COMPUTE depth perception (aka, stereopsis).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6: How does this relate to lecture material?</a:t>
            </a:r>
            <a:endParaRPr lang="en-US" sz="2800" dirty="0">
              <a:latin typeface="Calibri" pitchFamily="34" charset="0"/>
              <a:cs typeface="Calibri" pitchFamily="34" charset="0"/>
            </a:endParaRPr>
          </a:p>
        </p:txBody>
      </p:sp>
      <p:sp>
        <p:nvSpPr>
          <p:cNvPr id="3" name="Content Placeholder 2"/>
          <p:cNvSpPr>
            <a:spLocks noGrp="1"/>
          </p:cNvSpPr>
          <p:nvPr>
            <p:ph idx="1"/>
          </p:nvPr>
        </p:nvSpPr>
        <p:spPr>
          <a:xfrm>
            <a:off x="733425" y="1789113"/>
            <a:ext cx="7772400" cy="3744912"/>
          </a:xfrm>
        </p:spPr>
        <p:txBody>
          <a:bodyPr/>
          <a:lstStyle/>
          <a:p>
            <a:pPr marL="0" indent="0">
              <a:buFontTx/>
              <a:buNone/>
              <a:defRPr/>
            </a:pPr>
            <a:endParaRPr lang="en-US" sz="2000" dirty="0" smtClean="0">
              <a:latin typeface="Calibri" pitchFamily="34" charset="0"/>
              <a:cs typeface="Calibri" pitchFamily="34" charset="0"/>
            </a:endParaRPr>
          </a:p>
          <a:p>
            <a:pPr marL="0" indent="0">
              <a:buFontTx/>
              <a:buNone/>
              <a:defRPr/>
            </a:pPr>
            <a:r>
              <a:rPr lang="en-US" sz="2000" dirty="0" smtClean="0">
                <a:latin typeface="Calibri" pitchFamily="34" charset="0"/>
                <a:cs typeface="Calibri" pitchFamily="34" charset="0"/>
              </a:rPr>
              <a:t>Have some fun with the sections on stereograms.</a:t>
            </a:r>
          </a:p>
          <a:p>
            <a:pPr marL="0" indent="0">
              <a:buFontTx/>
              <a:buNone/>
              <a:defRPr/>
            </a:pPr>
            <a:endParaRPr lang="en-US" sz="2000" dirty="0" smtClean="0">
              <a:latin typeface="Calibri" pitchFamily="34" charset="0"/>
              <a:cs typeface="Calibri" pitchFamily="34" charset="0"/>
            </a:endParaRPr>
          </a:p>
          <a:p>
            <a:pPr marL="0" indent="0">
              <a:buFontTx/>
              <a:buNone/>
              <a:defRPr/>
            </a:pPr>
            <a:r>
              <a:rPr lang="en-US" sz="2000" dirty="0" smtClean="0">
                <a:latin typeface="Calibri" pitchFamily="34" charset="0"/>
                <a:cs typeface="Calibri" pitchFamily="34" charset="0"/>
              </a:rPr>
              <a:t>Check out the section on Binocular Rivalry (p. 160).  Recall that our depth perception mechanism uses two slightly different images of THE SAME THING to compute depth. What happens if we give the two eyes two COMPLETELY DIFFERENT images? Check out Figs. 6.43 and 6.44 and get crazy! This is the sort of thing that is going to happen if a person suffers from ‘strabismus’ (a </a:t>
            </a:r>
            <a:r>
              <a:rPr lang="en-US" sz="2000" dirty="0" err="1" smtClean="0">
                <a:latin typeface="Calibri" pitchFamily="34" charset="0"/>
                <a:cs typeface="Calibri" pitchFamily="34" charset="0"/>
              </a:rPr>
              <a:t>mis</a:t>
            </a:r>
            <a:r>
              <a:rPr lang="en-US" sz="2000" dirty="0" smtClean="0">
                <a:latin typeface="Calibri" pitchFamily="34" charset="0"/>
                <a:cs typeface="Calibri" pitchFamily="34" charset="0"/>
              </a:rPr>
              <a:t>-alignment of the two eyes, see top of p.165).</a:t>
            </a:r>
          </a:p>
          <a:p>
            <a:pPr>
              <a:defRPr/>
            </a:pPr>
            <a:endParaRPr lang="en-U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7: How does this relate to lecture material?</a:t>
            </a:r>
            <a:endParaRPr lang="en-US" sz="2800" dirty="0">
              <a:latin typeface="Calibri" pitchFamily="34" charset="0"/>
              <a:cs typeface="Calibri" pitchFamily="34" charset="0"/>
            </a:endParaRPr>
          </a:p>
        </p:txBody>
      </p:sp>
      <p:sp>
        <p:nvSpPr>
          <p:cNvPr id="55299" name="Content Placeholder 2"/>
          <p:cNvSpPr>
            <a:spLocks noGrp="1"/>
          </p:cNvSpPr>
          <p:nvPr>
            <p:ph idx="1"/>
          </p:nvPr>
        </p:nvSpPr>
        <p:spPr>
          <a:xfrm>
            <a:off x="733425" y="1644650"/>
            <a:ext cx="7772400" cy="5213350"/>
          </a:xfrm>
        </p:spPr>
        <p:txBody>
          <a:bodyPr/>
          <a:lstStyle/>
          <a:p>
            <a:pPr marL="0" indent="0">
              <a:buFontTx/>
              <a:buNone/>
            </a:pPr>
            <a:r>
              <a:rPr lang="en-US" sz="2000" smtClean="0">
                <a:latin typeface="Calibri" pitchFamily="34" charset="0"/>
                <a:ea typeface="Calibri" pitchFamily="34" charset="0"/>
                <a:cs typeface="Calibri" pitchFamily="34" charset="0"/>
              </a:rPr>
              <a:t>Computation of Visual Motion (p. 171).  Very similar to some of the slides above.  Motion Perception is like Depth Perception – both must be ‘computed’ since neither can be ‘sensed’.</a:t>
            </a:r>
          </a:p>
          <a:p>
            <a:pPr marL="0" indent="0">
              <a:buFontTx/>
              <a:buNone/>
            </a:pPr>
            <a:endParaRPr lang="en-US" sz="2000" smtClean="0">
              <a:latin typeface="Calibri" pitchFamily="34" charset="0"/>
              <a:ea typeface="Calibri" pitchFamily="34" charset="0"/>
              <a:cs typeface="Calibri" pitchFamily="34" charset="0"/>
            </a:endParaRPr>
          </a:p>
          <a:p>
            <a:pPr marL="0" indent="0">
              <a:buFontTx/>
              <a:buNone/>
            </a:pPr>
            <a:r>
              <a:rPr lang="en-US" sz="2000" smtClean="0">
                <a:latin typeface="Calibri" pitchFamily="34" charset="0"/>
                <a:ea typeface="Calibri" pitchFamily="34" charset="0"/>
                <a:cs typeface="Calibri" pitchFamily="34" charset="0"/>
              </a:rPr>
              <a:t>Apparent Motion (p. 172).  Notice that nothing in the pictures is actually moving when you’re watching a ‘motion’ picture. Rather a series of still images are being rapidly flashed at you. The poor temporal resolution of our eyes caused us to see a continuous flow of smooth movement instead of a rapidly presented series of still pictures. Flashing about 24 pictures a second does the trick, and flashing them at a faster rate doesn’t make the motion seem any ‘smoother’. To make a motion picture, you must have a camera that can take at least 24 pictures per second (in the early days, cameras weren’t quite up to the task, so the motion in those old Charlie Chaplin movies seems jerky). Then you must have a device that can display at least 24 pictures per second.  Now ask yourself, how do they do ‘slow motion’ in movies or on TV?</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7: How does this relate to lecture material?</a:t>
            </a:r>
            <a:endParaRPr lang="en-US" sz="2800" dirty="0">
              <a:latin typeface="Calibri" pitchFamily="34" charset="0"/>
              <a:cs typeface="Calibri" pitchFamily="34" charset="0"/>
            </a:endParaRPr>
          </a:p>
        </p:txBody>
      </p:sp>
      <p:sp>
        <p:nvSpPr>
          <p:cNvPr id="56323" name="Content Placeholder 2"/>
          <p:cNvSpPr>
            <a:spLocks noGrp="1"/>
          </p:cNvSpPr>
          <p:nvPr>
            <p:ph idx="1"/>
          </p:nvPr>
        </p:nvSpPr>
        <p:spPr>
          <a:xfrm>
            <a:off x="733425" y="1789113"/>
            <a:ext cx="7772400" cy="3913187"/>
          </a:xfrm>
        </p:spPr>
        <p:txBody>
          <a:bodyPr/>
          <a:lstStyle/>
          <a:p>
            <a:pPr marL="0" indent="0">
              <a:buFontTx/>
              <a:buNone/>
            </a:pPr>
            <a:r>
              <a:rPr lang="en-US" sz="2000" smtClean="0">
                <a:latin typeface="Calibri" pitchFamily="34" charset="0"/>
                <a:ea typeface="Calibri" pitchFamily="34" charset="0"/>
                <a:cs typeface="Calibri" pitchFamily="34" charset="0"/>
              </a:rPr>
              <a:t>Now ask yourself, why do movie DVDs (over 4GB) have to hold so much more data than an audio CD (650 MB)? Hint: an average single image (‘frame’) in a DVD movie is ~20 KB.  Why do ‘Blu-Ray’ disks have to hold even more data?!</a:t>
            </a:r>
          </a:p>
          <a:p>
            <a:pPr marL="0" indent="0">
              <a:buFontTx/>
              <a:buNone/>
            </a:pPr>
            <a:endParaRPr lang="en-US" sz="2000" smtClean="0">
              <a:latin typeface="Calibri" pitchFamily="34" charset="0"/>
              <a:ea typeface="Calibri" pitchFamily="34" charset="0"/>
              <a:cs typeface="Calibri" pitchFamily="34" charset="0"/>
            </a:endParaRPr>
          </a:p>
          <a:p>
            <a:pPr marL="0" indent="0">
              <a:buFontTx/>
              <a:buNone/>
            </a:pPr>
            <a:r>
              <a:rPr lang="en-US" sz="2000" smtClean="0">
                <a:latin typeface="Calibri" pitchFamily="34" charset="0"/>
                <a:ea typeface="Calibri" pitchFamily="34" charset="0"/>
                <a:cs typeface="Calibri" pitchFamily="34" charset="0"/>
              </a:rPr>
              <a:t>Detection of Global Motion in Area MT (p. 175).  As discussed in lecture we have separate cortical regions for the perception of shape, color, and movement (lecture slide 8).  MT is the name of the cortical region for the perception of movement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143000"/>
          </a:xfrm>
        </p:spPr>
        <p:txBody>
          <a:bodyPr/>
          <a:lstStyle/>
          <a:p>
            <a:pPr>
              <a:defRPr/>
            </a:pPr>
            <a:r>
              <a:rPr lang="en-US" sz="2800" b="1" cap="all" dirty="0" smtClean="0">
                <a:latin typeface="Calibri" pitchFamily="34" charset="0"/>
                <a:cs typeface="Calibri" pitchFamily="34" charset="0"/>
              </a:rPr>
              <a:t>Comments on Chapter 7: How does this relate to lecture material?</a:t>
            </a:r>
            <a:endParaRPr lang="en-US" sz="2800" dirty="0">
              <a:latin typeface="Calibri" pitchFamily="34" charset="0"/>
              <a:cs typeface="Calibri" pitchFamily="34" charset="0"/>
            </a:endParaRPr>
          </a:p>
        </p:txBody>
      </p:sp>
      <p:sp>
        <p:nvSpPr>
          <p:cNvPr id="57347" name="Content Placeholder 2"/>
          <p:cNvSpPr>
            <a:spLocks noGrp="1"/>
          </p:cNvSpPr>
          <p:nvPr>
            <p:ph idx="1"/>
          </p:nvPr>
        </p:nvSpPr>
        <p:spPr>
          <a:xfrm>
            <a:off x="733425" y="1789113"/>
            <a:ext cx="7772400" cy="4900612"/>
          </a:xfrm>
        </p:spPr>
        <p:txBody>
          <a:bodyPr/>
          <a:lstStyle/>
          <a:p>
            <a:pPr marL="0" indent="0">
              <a:buFontTx/>
              <a:buNone/>
            </a:pPr>
            <a:r>
              <a:rPr lang="en-US" sz="2000" smtClean="0">
                <a:latin typeface="Calibri" pitchFamily="34" charset="0"/>
                <a:ea typeface="Calibri" pitchFamily="34" charset="0"/>
                <a:cs typeface="Calibri" pitchFamily="34" charset="0"/>
              </a:rPr>
              <a:t>Optical Stimulation for Motion Perception (starts on p. 179-182). There are several ways to perceive movement where in fact no movement exists. If you have a Windows PC, put on the ‘Starfield’ screensaver’ a fine example of optic flow patterns. I’m sure there is something similar for the Mac. You might also want to get out a video game and try to figure out how the game console tricks you into perceiving motion through space.</a:t>
            </a:r>
          </a:p>
          <a:p>
            <a:pPr marL="0" indent="0">
              <a:buFontTx/>
              <a:buNone/>
            </a:pPr>
            <a:endParaRPr lang="en-US" sz="2000" smtClean="0">
              <a:latin typeface="Calibri" pitchFamily="34" charset="0"/>
              <a:ea typeface="Calibri" pitchFamily="34" charset="0"/>
              <a:cs typeface="Calibri" pitchFamily="34" charset="0"/>
            </a:endParaRPr>
          </a:p>
          <a:p>
            <a:pPr marL="0" indent="0">
              <a:buFontTx/>
              <a:buNone/>
            </a:pPr>
            <a:r>
              <a:rPr lang="en-US" sz="2000" smtClean="0">
                <a:latin typeface="Calibri" pitchFamily="34" charset="0"/>
                <a:ea typeface="Calibri" pitchFamily="34" charset="0"/>
                <a:cs typeface="Calibri" pitchFamily="34" charset="0"/>
              </a:rPr>
              <a:t>Eye Movements and the Problem of Motion Perception (p. 185-6).  The problem is that the retinal image is the same whether things in the world are moving or whether you are moving. Thus, information about movement can not be directly ‘sensed’. Subtracting total image movement from movement caused by the muscles of the eye, head, and neck solves the problem.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1257300"/>
            <a:ext cx="65833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8"/>
          <p:cNvSpPr>
            <a:spLocks noChangeArrowheads="1"/>
          </p:cNvSpPr>
          <p:nvPr/>
        </p:nvSpPr>
        <p:spPr bwMode="auto">
          <a:xfrm>
            <a:off x="0" y="3429000"/>
            <a:ext cx="9144000" cy="342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solidFill>
                <a:srgbClr val="000000"/>
              </a:solidFill>
              <a:latin typeface="Times New Roman" pitchFamily="18" charset="0"/>
            </a:endParaRPr>
          </a:p>
        </p:txBody>
      </p:sp>
      <p:grpSp>
        <p:nvGrpSpPr>
          <p:cNvPr id="37892" name="Group 23"/>
          <p:cNvGrpSpPr>
            <a:grpSpLocks/>
          </p:cNvGrpSpPr>
          <p:nvPr/>
        </p:nvGrpSpPr>
        <p:grpSpPr bwMode="auto">
          <a:xfrm>
            <a:off x="228600" y="1123950"/>
            <a:ext cx="8428038" cy="2965451"/>
            <a:chOff x="144" y="708"/>
            <a:chExt cx="5309" cy="1868"/>
          </a:xfrm>
        </p:grpSpPr>
        <p:sp>
          <p:nvSpPr>
            <p:cNvPr id="37896" name="Text Box 3"/>
            <p:cNvSpPr txBox="1">
              <a:spLocks noChangeArrowheads="1"/>
            </p:cNvSpPr>
            <p:nvPr/>
          </p:nvSpPr>
          <p:spPr bwMode="auto">
            <a:xfrm>
              <a:off x="3503" y="708"/>
              <a:ext cx="195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dirty="0">
                  <a:solidFill>
                    <a:srgbClr val="000000"/>
                  </a:solidFill>
                  <a:latin typeface="Segoe UI" pitchFamily="34" charset="0"/>
                  <a:ea typeface="Segoe UI" pitchFamily="34" charset="0"/>
                  <a:cs typeface="Segoe UI" pitchFamily="34" charset="0"/>
                </a:rPr>
                <a:t>Primary Visual Cortex</a:t>
              </a:r>
            </a:p>
          </p:txBody>
        </p:sp>
        <p:sp>
          <p:nvSpPr>
            <p:cNvPr id="37897" name="Text Box 4"/>
            <p:cNvSpPr txBox="1">
              <a:spLocks noChangeArrowheads="1"/>
            </p:cNvSpPr>
            <p:nvPr/>
          </p:nvSpPr>
          <p:spPr bwMode="auto">
            <a:xfrm>
              <a:off x="3908" y="1463"/>
              <a:ext cx="14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a:solidFill>
                    <a:srgbClr val="000000"/>
                  </a:solidFill>
                  <a:latin typeface="Segoe UI" pitchFamily="34" charset="0"/>
                  <a:ea typeface="Segoe UI" pitchFamily="34" charset="0"/>
                  <a:cs typeface="Segoe UI" pitchFamily="34" charset="0"/>
                </a:rPr>
                <a:t>LGN (thalamus)</a:t>
              </a:r>
            </a:p>
          </p:txBody>
        </p:sp>
        <p:sp>
          <p:nvSpPr>
            <p:cNvPr id="37898" name="Text Box 5"/>
            <p:cNvSpPr txBox="1">
              <a:spLocks noChangeArrowheads="1"/>
            </p:cNvSpPr>
            <p:nvPr/>
          </p:nvSpPr>
          <p:spPr bwMode="auto">
            <a:xfrm>
              <a:off x="3938" y="1784"/>
              <a:ext cx="8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a:solidFill>
                    <a:srgbClr val="000000"/>
                  </a:solidFill>
                  <a:latin typeface="Segoe UI" pitchFamily="34" charset="0"/>
                  <a:ea typeface="Segoe UI" pitchFamily="34" charset="0"/>
                  <a:cs typeface="Segoe UI" pitchFamily="34" charset="0"/>
                </a:rPr>
                <a:t>Midbrain</a:t>
              </a:r>
              <a:endParaRPr lang="en-US" sz="1400">
                <a:solidFill>
                  <a:srgbClr val="000000"/>
                </a:solidFill>
                <a:latin typeface="Segoe UI" pitchFamily="34" charset="0"/>
                <a:ea typeface="Segoe UI" pitchFamily="34" charset="0"/>
                <a:cs typeface="Segoe UI" pitchFamily="34" charset="0"/>
              </a:endParaRPr>
            </a:p>
          </p:txBody>
        </p:sp>
        <p:sp>
          <p:nvSpPr>
            <p:cNvPr id="37899" name="Line 6"/>
            <p:cNvSpPr>
              <a:spLocks noChangeShapeType="1"/>
            </p:cNvSpPr>
            <p:nvPr/>
          </p:nvSpPr>
          <p:spPr bwMode="auto">
            <a:xfrm flipV="1">
              <a:off x="2746" y="1627"/>
              <a:ext cx="1228" cy="314"/>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latin typeface="Segoe UI" pitchFamily="34" charset="0"/>
                <a:ea typeface="Segoe UI" pitchFamily="34" charset="0"/>
                <a:cs typeface="Segoe UI" pitchFamily="34" charset="0"/>
              </a:endParaRPr>
            </a:p>
          </p:txBody>
        </p:sp>
        <p:sp>
          <p:nvSpPr>
            <p:cNvPr id="37900" name="Line 7"/>
            <p:cNvSpPr>
              <a:spLocks noChangeShapeType="1"/>
            </p:cNvSpPr>
            <p:nvPr/>
          </p:nvSpPr>
          <p:spPr bwMode="auto">
            <a:xfrm flipV="1">
              <a:off x="3042" y="1941"/>
              <a:ext cx="937" cy="11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latin typeface="Segoe UI" pitchFamily="34" charset="0"/>
                <a:ea typeface="Segoe UI" pitchFamily="34" charset="0"/>
                <a:cs typeface="Segoe UI" pitchFamily="34" charset="0"/>
              </a:endParaRPr>
            </a:p>
          </p:txBody>
        </p:sp>
        <p:sp>
          <p:nvSpPr>
            <p:cNvPr id="37901" name="Line 9"/>
            <p:cNvSpPr>
              <a:spLocks noChangeShapeType="1"/>
            </p:cNvSpPr>
            <p:nvPr/>
          </p:nvSpPr>
          <p:spPr bwMode="auto">
            <a:xfrm flipV="1">
              <a:off x="784" y="1980"/>
              <a:ext cx="1848" cy="19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Segoe UI" pitchFamily="34" charset="0"/>
                <a:ea typeface="Segoe UI" pitchFamily="34" charset="0"/>
                <a:cs typeface="Segoe UI" pitchFamily="34" charset="0"/>
              </a:endParaRPr>
            </a:p>
          </p:txBody>
        </p:sp>
        <p:sp>
          <p:nvSpPr>
            <p:cNvPr id="37902" name="Freeform 10"/>
            <p:cNvSpPr>
              <a:spLocks/>
            </p:cNvSpPr>
            <p:nvPr/>
          </p:nvSpPr>
          <p:spPr bwMode="auto">
            <a:xfrm>
              <a:off x="2494" y="1998"/>
              <a:ext cx="536" cy="55"/>
            </a:xfrm>
            <a:custGeom>
              <a:avLst/>
              <a:gdLst>
                <a:gd name="T0" fmla="*/ 0 w 540"/>
                <a:gd name="T1" fmla="*/ 0 h 102"/>
                <a:gd name="T2" fmla="*/ 40 w 540"/>
                <a:gd name="T3" fmla="*/ 1 h 102"/>
                <a:gd name="T4" fmla="*/ 177 w 540"/>
                <a:gd name="T5" fmla="*/ 1 h 102"/>
                <a:gd name="T6" fmla="*/ 0 60000 65536"/>
                <a:gd name="T7" fmla="*/ 0 60000 65536"/>
                <a:gd name="T8" fmla="*/ 0 60000 65536"/>
                <a:gd name="T9" fmla="*/ 0 w 540"/>
                <a:gd name="T10" fmla="*/ 0 h 102"/>
                <a:gd name="T11" fmla="*/ 540 w 540"/>
                <a:gd name="T12" fmla="*/ 102 h 102"/>
              </a:gdLst>
              <a:ahLst/>
              <a:cxnLst>
                <a:cxn ang="T6">
                  <a:pos x="T0" y="T1"/>
                </a:cxn>
                <a:cxn ang="T7">
                  <a:pos x="T2" y="T3"/>
                </a:cxn>
                <a:cxn ang="T8">
                  <a:pos x="T4" y="T5"/>
                </a:cxn>
              </a:cxnLst>
              <a:rect l="T9" t="T10" r="T11" b="T12"/>
              <a:pathLst>
                <a:path w="540" h="102">
                  <a:moveTo>
                    <a:pt x="0" y="0"/>
                  </a:moveTo>
                  <a:cubicBezTo>
                    <a:pt x="12" y="24"/>
                    <a:pt x="24" y="49"/>
                    <a:pt x="114" y="66"/>
                  </a:cubicBezTo>
                  <a:cubicBezTo>
                    <a:pt x="204" y="83"/>
                    <a:pt x="469" y="96"/>
                    <a:pt x="540" y="102"/>
                  </a:cubicBezTo>
                </a:path>
              </a:pathLst>
            </a:custGeom>
            <a:noFill/>
            <a:ln w="381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Segoe UI" pitchFamily="34" charset="0"/>
                <a:ea typeface="Segoe UI" pitchFamily="34" charset="0"/>
                <a:cs typeface="Segoe UI" pitchFamily="34" charset="0"/>
              </a:endParaRPr>
            </a:p>
          </p:txBody>
        </p:sp>
        <p:grpSp>
          <p:nvGrpSpPr>
            <p:cNvPr id="37903" name="Group 11"/>
            <p:cNvGrpSpPr>
              <a:grpSpLocks/>
            </p:cNvGrpSpPr>
            <p:nvPr/>
          </p:nvGrpSpPr>
          <p:grpSpPr bwMode="auto">
            <a:xfrm>
              <a:off x="144" y="1847"/>
              <a:ext cx="656" cy="650"/>
              <a:chOff x="1412" y="2312"/>
              <a:chExt cx="656" cy="650"/>
            </a:xfrm>
          </p:grpSpPr>
          <p:sp>
            <p:nvSpPr>
              <p:cNvPr id="37912" name="Oval 12"/>
              <p:cNvSpPr>
                <a:spLocks noChangeArrowheads="1"/>
              </p:cNvSpPr>
              <p:nvPr/>
            </p:nvSpPr>
            <p:spPr bwMode="auto">
              <a:xfrm>
                <a:off x="1418" y="2312"/>
                <a:ext cx="650" cy="650"/>
              </a:xfrm>
              <a:prstGeom prst="ellipse">
                <a:avLst/>
              </a:prstGeom>
              <a:solidFill>
                <a:schemeClr val="accent1"/>
              </a:solidFill>
              <a:ln w="9525">
                <a:solidFill>
                  <a:schemeClr val="tx1"/>
                </a:solidFill>
                <a:round/>
                <a:headEnd/>
                <a:tailEnd/>
              </a:ln>
            </p:spPr>
            <p:txBody>
              <a:bodyPr wrap="none" anchor="ctr"/>
              <a:lstStyle/>
              <a:p>
                <a:endParaRPr lang="en-US" sz="2400">
                  <a:solidFill>
                    <a:srgbClr val="000000"/>
                  </a:solidFill>
                  <a:latin typeface="Segoe UI" pitchFamily="34" charset="0"/>
                  <a:ea typeface="Segoe UI" pitchFamily="34" charset="0"/>
                  <a:cs typeface="Segoe UI" pitchFamily="34" charset="0"/>
                </a:endParaRPr>
              </a:p>
            </p:txBody>
          </p:sp>
          <p:sp>
            <p:nvSpPr>
              <p:cNvPr id="37913" name="Oval 13"/>
              <p:cNvSpPr>
                <a:spLocks noChangeArrowheads="1"/>
              </p:cNvSpPr>
              <p:nvPr/>
            </p:nvSpPr>
            <p:spPr bwMode="auto">
              <a:xfrm>
                <a:off x="1412" y="2518"/>
                <a:ext cx="56" cy="251"/>
              </a:xfrm>
              <a:prstGeom prst="ellipse">
                <a:avLst/>
              </a:prstGeom>
              <a:solidFill>
                <a:schemeClr val="accent1"/>
              </a:solidFill>
              <a:ln w="9525">
                <a:solidFill>
                  <a:schemeClr val="tx1"/>
                </a:solidFill>
                <a:round/>
                <a:headEnd/>
                <a:tailEnd/>
              </a:ln>
            </p:spPr>
            <p:txBody>
              <a:bodyPr wrap="none" anchor="ctr"/>
              <a:lstStyle/>
              <a:p>
                <a:endParaRPr lang="en-US" sz="2400">
                  <a:solidFill>
                    <a:srgbClr val="000000"/>
                  </a:solidFill>
                  <a:latin typeface="Segoe UI" pitchFamily="34" charset="0"/>
                  <a:ea typeface="Segoe UI" pitchFamily="34" charset="0"/>
                  <a:cs typeface="Segoe UI" pitchFamily="34" charset="0"/>
                </a:endParaRPr>
              </a:p>
            </p:txBody>
          </p:sp>
        </p:grpSp>
        <p:sp>
          <p:nvSpPr>
            <p:cNvPr id="37904" name="Freeform 14"/>
            <p:cNvSpPr>
              <a:spLocks/>
            </p:cNvSpPr>
            <p:nvPr/>
          </p:nvSpPr>
          <p:spPr bwMode="auto">
            <a:xfrm>
              <a:off x="2692" y="1311"/>
              <a:ext cx="1074" cy="651"/>
            </a:xfrm>
            <a:custGeom>
              <a:avLst/>
              <a:gdLst>
                <a:gd name="T0" fmla="*/ 0 w 1074"/>
                <a:gd name="T1" fmla="*/ 651 h 651"/>
                <a:gd name="T2" fmla="*/ 120 w 1074"/>
                <a:gd name="T3" fmla="*/ 159 h 651"/>
                <a:gd name="T4" fmla="*/ 714 w 1074"/>
                <a:gd name="T5" fmla="*/ 3 h 651"/>
                <a:gd name="T6" fmla="*/ 1074 w 1074"/>
                <a:gd name="T7" fmla="*/ 141 h 651"/>
                <a:gd name="T8" fmla="*/ 0 60000 65536"/>
                <a:gd name="T9" fmla="*/ 0 60000 65536"/>
                <a:gd name="T10" fmla="*/ 0 60000 65536"/>
                <a:gd name="T11" fmla="*/ 0 60000 65536"/>
                <a:gd name="T12" fmla="*/ 0 w 1074"/>
                <a:gd name="T13" fmla="*/ 0 h 651"/>
                <a:gd name="T14" fmla="*/ 1074 w 1074"/>
                <a:gd name="T15" fmla="*/ 651 h 651"/>
              </a:gdLst>
              <a:ahLst/>
              <a:cxnLst>
                <a:cxn ang="T8">
                  <a:pos x="T0" y="T1"/>
                </a:cxn>
                <a:cxn ang="T9">
                  <a:pos x="T2" y="T3"/>
                </a:cxn>
                <a:cxn ang="T10">
                  <a:pos x="T4" y="T5"/>
                </a:cxn>
                <a:cxn ang="T11">
                  <a:pos x="T6" y="T7"/>
                </a:cxn>
              </a:cxnLst>
              <a:rect l="T12" t="T13" r="T14" b="T15"/>
              <a:pathLst>
                <a:path w="1074" h="651">
                  <a:moveTo>
                    <a:pt x="0" y="651"/>
                  </a:moveTo>
                  <a:cubicBezTo>
                    <a:pt x="0" y="459"/>
                    <a:pt x="1" y="267"/>
                    <a:pt x="120" y="159"/>
                  </a:cubicBezTo>
                  <a:cubicBezTo>
                    <a:pt x="239" y="51"/>
                    <a:pt x="555" y="6"/>
                    <a:pt x="714" y="3"/>
                  </a:cubicBezTo>
                  <a:cubicBezTo>
                    <a:pt x="873" y="0"/>
                    <a:pt x="1014" y="118"/>
                    <a:pt x="1074" y="141"/>
                  </a:cubicBezTo>
                </a:path>
              </a:pathLst>
            </a:custGeom>
            <a:noFill/>
            <a:ln w="381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Segoe UI" pitchFamily="34" charset="0"/>
                <a:ea typeface="Segoe UI" pitchFamily="34" charset="0"/>
                <a:cs typeface="Segoe UI" pitchFamily="34" charset="0"/>
              </a:endParaRPr>
            </a:p>
          </p:txBody>
        </p:sp>
        <p:sp>
          <p:nvSpPr>
            <p:cNvPr id="37905" name="Oval 15"/>
            <p:cNvSpPr>
              <a:spLocks noChangeArrowheads="1"/>
            </p:cNvSpPr>
            <p:nvPr/>
          </p:nvSpPr>
          <p:spPr bwMode="auto">
            <a:xfrm>
              <a:off x="2650" y="1920"/>
              <a:ext cx="84" cy="90"/>
            </a:xfrm>
            <a:prstGeom prst="ellipse">
              <a:avLst/>
            </a:prstGeom>
            <a:solidFill>
              <a:schemeClr val="accent2"/>
            </a:solidFill>
            <a:ln w="9525">
              <a:solidFill>
                <a:schemeClr val="accent2"/>
              </a:solidFill>
              <a:round/>
              <a:headEnd/>
              <a:tailEnd/>
            </a:ln>
          </p:spPr>
          <p:txBody>
            <a:bodyPr wrap="none" anchor="ctr"/>
            <a:lstStyle/>
            <a:p>
              <a:endParaRPr lang="en-US" sz="2400">
                <a:solidFill>
                  <a:srgbClr val="000000"/>
                </a:solidFill>
                <a:latin typeface="Segoe UI" pitchFamily="34" charset="0"/>
                <a:ea typeface="Segoe UI" pitchFamily="34" charset="0"/>
                <a:cs typeface="Segoe UI" pitchFamily="34" charset="0"/>
              </a:endParaRPr>
            </a:p>
          </p:txBody>
        </p:sp>
        <p:sp>
          <p:nvSpPr>
            <p:cNvPr id="37906" name="Line 16"/>
            <p:cNvSpPr>
              <a:spLocks noChangeShapeType="1"/>
            </p:cNvSpPr>
            <p:nvPr/>
          </p:nvSpPr>
          <p:spPr bwMode="auto">
            <a:xfrm flipV="1">
              <a:off x="3793" y="969"/>
              <a:ext cx="552" cy="453"/>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latin typeface="Segoe UI" pitchFamily="34" charset="0"/>
                <a:ea typeface="Segoe UI" pitchFamily="34" charset="0"/>
                <a:cs typeface="Segoe UI" pitchFamily="34" charset="0"/>
              </a:endParaRPr>
            </a:p>
          </p:txBody>
        </p:sp>
        <p:sp>
          <p:nvSpPr>
            <p:cNvPr id="37907" name="Line 17"/>
            <p:cNvSpPr>
              <a:spLocks noChangeShapeType="1"/>
            </p:cNvSpPr>
            <p:nvPr/>
          </p:nvSpPr>
          <p:spPr bwMode="auto">
            <a:xfrm flipH="1" flipV="1">
              <a:off x="871" y="1563"/>
              <a:ext cx="108" cy="537"/>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latin typeface="Segoe UI" pitchFamily="34" charset="0"/>
                <a:ea typeface="Segoe UI" pitchFamily="34" charset="0"/>
                <a:cs typeface="Segoe UI" pitchFamily="34" charset="0"/>
              </a:endParaRPr>
            </a:p>
          </p:txBody>
        </p:sp>
        <p:sp>
          <p:nvSpPr>
            <p:cNvPr id="37908" name="Text Box 18"/>
            <p:cNvSpPr txBox="1">
              <a:spLocks noChangeArrowheads="1"/>
            </p:cNvSpPr>
            <p:nvPr/>
          </p:nvSpPr>
          <p:spPr bwMode="auto">
            <a:xfrm>
              <a:off x="362" y="1331"/>
              <a:ext cx="11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a:solidFill>
                    <a:srgbClr val="000000"/>
                  </a:solidFill>
                  <a:latin typeface="Segoe UI" pitchFamily="34" charset="0"/>
                  <a:ea typeface="Segoe UI" pitchFamily="34" charset="0"/>
                  <a:cs typeface="Segoe UI" pitchFamily="34" charset="0"/>
                </a:rPr>
                <a:t>Optic Nerve</a:t>
              </a:r>
            </a:p>
          </p:txBody>
        </p:sp>
        <p:sp>
          <p:nvSpPr>
            <p:cNvPr id="37909" name="Freeform 19"/>
            <p:cNvSpPr>
              <a:spLocks/>
            </p:cNvSpPr>
            <p:nvPr/>
          </p:nvSpPr>
          <p:spPr bwMode="auto">
            <a:xfrm>
              <a:off x="2326" y="2022"/>
              <a:ext cx="111" cy="111"/>
            </a:xfrm>
            <a:custGeom>
              <a:avLst/>
              <a:gdLst>
                <a:gd name="T0" fmla="*/ 0 w 540"/>
                <a:gd name="T1" fmla="*/ 0 h 102"/>
                <a:gd name="T2" fmla="*/ 0 w 540"/>
                <a:gd name="T3" fmla="*/ 303 h 102"/>
                <a:gd name="T4" fmla="*/ 0 w 540"/>
                <a:gd name="T5" fmla="*/ 470 h 102"/>
                <a:gd name="T6" fmla="*/ 0 60000 65536"/>
                <a:gd name="T7" fmla="*/ 0 60000 65536"/>
                <a:gd name="T8" fmla="*/ 0 60000 65536"/>
                <a:gd name="T9" fmla="*/ 0 w 540"/>
                <a:gd name="T10" fmla="*/ 0 h 102"/>
                <a:gd name="T11" fmla="*/ 540 w 540"/>
                <a:gd name="T12" fmla="*/ 102 h 102"/>
              </a:gdLst>
              <a:ahLst/>
              <a:cxnLst>
                <a:cxn ang="T6">
                  <a:pos x="T0" y="T1"/>
                </a:cxn>
                <a:cxn ang="T7">
                  <a:pos x="T2" y="T3"/>
                </a:cxn>
                <a:cxn ang="T8">
                  <a:pos x="T4" y="T5"/>
                </a:cxn>
              </a:cxnLst>
              <a:rect l="T9" t="T10" r="T11" b="T12"/>
              <a:pathLst>
                <a:path w="540" h="102">
                  <a:moveTo>
                    <a:pt x="0" y="0"/>
                  </a:moveTo>
                  <a:cubicBezTo>
                    <a:pt x="12" y="24"/>
                    <a:pt x="24" y="49"/>
                    <a:pt x="114" y="66"/>
                  </a:cubicBezTo>
                  <a:cubicBezTo>
                    <a:pt x="204" y="83"/>
                    <a:pt x="469" y="96"/>
                    <a:pt x="540" y="102"/>
                  </a:cubicBezTo>
                </a:path>
              </a:pathLst>
            </a:custGeom>
            <a:noFill/>
            <a:ln w="381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Segoe UI" pitchFamily="34" charset="0"/>
                <a:ea typeface="Segoe UI" pitchFamily="34" charset="0"/>
                <a:cs typeface="Segoe UI" pitchFamily="34" charset="0"/>
              </a:endParaRPr>
            </a:p>
          </p:txBody>
        </p:sp>
        <p:sp>
          <p:nvSpPr>
            <p:cNvPr id="37910" name="Line 20"/>
            <p:cNvSpPr>
              <a:spLocks noChangeShapeType="1"/>
            </p:cNvSpPr>
            <p:nvPr/>
          </p:nvSpPr>
          <p:spPr bwMode="auto">
            <a:xfrm>
              <a:off x="2452" y="2139"/>
              <a:ext cx="279" cy="204"/>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nchor="ctr">
              <a:spAutoFit/>
            </a:bodyPr>
            <a:lstStyle/>
            <a:p>
              <a:endParaRPr lang="en-US">
                <a:latin typeface="Segoe UI" pitchFamily="34" charset="0"/>
                <a:ea typeface="Segoe UI" pitchFamily="34" charset="0"/>
                <a:cs typeface="Segoe UI" pitchFamily="34" charset="0"/>
              </a:endParaRPr>
            </a:p>
          </p:txBody>
        </p:sp>
        <p:sp>
          <p:nvSpPr>
            <p:cNvPr id="37911" name="Text Box 21"/>
            <p:cNvSpPr txBox="1">
              <a:spLocks noChangeArrowheads="1"/>
            </p:cNvSpPr>
            <p:nvPr/>
          </p:nvSpPr>
          <p:spPr bwMode="auto">
            <a:xfrm>
              <a:off x="2534" y="2285"/>
              <a:ext cx="18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a:solidFill>
                    <a:srgbClr val="000000"/>
                  </a:solidFill>
                  <a:latin typeface="Segoe UI" pitchFamily="34" charset="0"/>
                  <a:ea typeface="Segoe UI" pitchFamily="34" charset="0"/>
                  <a:cs typeface="Segoe UI" pitchFamily="34" charset="0"/>
                </a:rPr>
                <a:t>SCN (hypothalamus)</a:t>
              </a:r>
            </a:p>
          </p:txBody>
        </p:sp>
      </p:grpSp>
      <p:sp>
        <p:nvSpPr>
          <p:cNvPr id="73750" name="Rectangle 22"/>
          <p:cNvSpPr>
            <a:spLocks noChangeArrowheads="1"/>
          </p:cNvSpPr>
          <p:nvPr/>
        </p:nvSpPr>
        <p:spPr bwMode="auto">
          <a:xfrm>
            <a:off x="738188" y="4519613"/>
            <a:ext cx="7916862" cy="2247411"/>
          </a:xfrm>
          <a:prstGeom prst="rect">
            <a:avLst/>
          </a:prstGeom>
          <a:noFill/>
          <a:ln>
            <a:noFill/>
          </a:ln>
          <a:extLst/>
        </p:spPr>
        <p:txBody>
          <a:bodyPr lIns="92075" tIns="46038" rIns="92075" bIns="46038">
            <a:spAutoFit/>
          </a:bodyPr>
          <a:lstStyle/>
          <a:p>
            <a:pPr marL="0" lvl="1" eaLnBrk="0" hangingPunct="0">
              <a:spcAft>
                <a:spcPts val="600"/>
              </a:spcAft>
              <a:defRPr/>
            </a:pPr>
            <a:r>
              <a:rPr lang="en-US" sz="2400" dirty="0">
                <a:solidFill>
                  <a:srgbClr val="000000"/>
                </a:solidFill>
                <a:latin typeface="Segoe UI" pitchFamily="34" charset="0"/>
                <a:ea typeface="Segoe UI" pitchFamily="34" charset="0"/>
                <a:cs typeface="Segoe UI" pitchFamily="34" charset="0"/>
              </a:rPr>
              <a:t>Where does </a:t>
            </a:r>
            <a:r>
              <a:rPr lang="en-US" sz="2400" dirty="0" smtClean="0">
                <a:solidFill>
                  <a:srgbClr val="000000"/>
                </a:solidFill>
                <a:latin typeface="Segoe UI" pitchFamily="34" charset="0"/>
                <a:ea typeface="Segoe UI" pitchFamily="34" charset="0"/>
                <a:cs typeface="Segoe UI" pitchFamily="34" charset="0"/>
              </a:rPr>
              <a:t>light (‘dots of contrast’) </a:t>
            </a:r>
            <a:r>
              <a:rPr lang="en-US" sz="2400" dirty="0">
                <a:solidFill>
                  <a:srgbClr val="000000"/>
                </a:solidFill>
                <a:latin typeface="Segoe UI" pitchFamily="34" charset="0"/>
                <a:ea typeface="Segoe UI" pitchFamily="34" charset="0"/>
                <a:cs typeface="Segoe UI" pitchFamily="34" charset="0"/>
              </a:rPr>
              <a:t>information go?</a:t>
            </a:r>
          </a:p>
          <a:p>
            <a:pPr marL="0" lvl="1" indent="-274320" eaLnBrk="0" hangingPunct="0">
              <a:spcBef>
                <a:spcPts val="600"/>
              </a:spcBef>
              <a:buFont typeface="Arial" pitchFamily="34" charset="0"/>
              <a:buChar char="•"/>
              <a:defRPr/>
            </a:pPr>
            <a:r>
              <a:rPr lang="en-US" sz="2400" dirty="0" err="1">
                <a:solidFill>
                  <a:srgbClr val="000000"/>
                </a:solidFill>
                <a:latin typeface="Segoe UI" pitchFamily="34" charset="0"/>
                <a:ea typeface="Segoe UI" pitchFamily="34" charset="0"/>
                <a:cs typeface="Segoe UI" pitchFamily="34" charset="0"/>
              </a:rPr>
              <a:t>Suprachiasmatic</a:t>
            </a:r>
            <a:r>
              <a:rPr lang="en-US" sz="2400" dirty="0">
                <a:solidFill>
                  <a:srgbClr val="000000"/>
                </a:solidFill>
                <a:latin typeface="Segoe UI" pitchFamily="34" charset="0"/>
                <a:ea typeface="Segoe UI" pitchFamily="34" charset="0"/>
                <a:cs typeface="Segoe UI" pitchFamily="34" charset="0"/>
              </a:rPr>
              <a:t> Nucleus (</a:t>
            </a:r>
            <a:r>
              <a:rPr lang="en-US" sz="2400" dirty="0" smtClean="0">
                <a:solidFill>
                  <a:srgbClr val="000000"/>
                </a:solidFill>
                <a:latin typeface="Segoe UI" pitchFamily="34" charset="0"/>
                <a:ea typeface="Segoe UI" pitchFamily="34" charset="0"/>
                <a:cs typeface="Segoe UI" pitchFamily="34" charset="0"/>
              </a:rPr>
              <a:t>SCN, Biological Clock) </a:t>
            </a:r>
            <a:endParaRPr lang="en-US" sz="2400" dirty="0">
              <a:solidFill>
                <a:srgbClr val="000000"/>
              </a:solidFill>
              <a:latin typeface="Segoe UI" pitchFamily="34" charset="0"/>
              <a:ea typeface="Segoe UI" pitchFamily="34" charset="0"/>
              <a:cs typeface="Segoe UI" pitchFamily="34" charset="0"/>
            </a:endParaRPr>
          </a:p>
          <a:p>
            <a:pPr indent="-274320" eaLnBrk="0" hangingPunct="0">
              <a:spcBef>
                <a:spcPts val="600"/>
              </a:spcBef>
              <a:buFont typeface="Arial" pitchFamily="34" charset="0"/>
              <a:buChar char="•"/>
              <a:defRPr/>
            </a:pPr>
            <a:r>
              <a:rPr lang="en-US" sz="2400" dirty="0" smtClean="0">
                <a:solidFill>
                  <a:srgbClr val="000000"/>
                </a:solidFill>
                <a:latin typeface="Segoe UI" pitchFamily="34" charset="0"/>
                <a:ea typeface="Segoe UI" pitchFamily="34" charset="0"/>
                <a:cs typeface="Segoe UI" pitchFamily="34" charset="0"/>
              </a:rPr>
              <a:t>What </a:t>
            </a:r>
            <a:r>
              <a:rPr lang="en-US" sz="2400" dirty="0">
                <a:solidFill>
                  <a:srgbClr val="000000"/>
                </a:solidFill>
                <a:latin typeface="Segoe UI" pitchFamily="34" charset="0"/>
                <a:ea typeface="Segoe UI" pitchFamily="34" charset="0"/>
                <a:cs typeface="Segoe UI" pitchFamily="34" charset="0"/>
              </a:rPr>
              <a:t>vs. Where (Cortex vs. Midbrain)</a:t>
            </a:r>
          </a:p>
          <a:p>
            <a:pPr indent="-274320" eaLnBrk="0" hangingPunct="0">
              <a:spcBef>
                <a:spcPts val="600"/>
              </a:spcBef>
              <a:buFont typeface="Arial" pitchFamily="34" charset="0"/>
              <a:buChar char="•"/>
              <a:defRPr/>
            </a:pPr>
            <a:r>
              <a:rPr lang="en-US" sz="2400" dirty="0">
                <a:solidFill>
                  <a:srgbClr val="000000"/>
                </a:solidFill>
                <a:latin typeface="Segoe UI" pitchFamily="34" charset="0"/>
                <a:ea typeface="Segoe UI" pitchFamily="34" charset="0"/>
                <a:cs typeface="Segoe UI" pitchFamily="34" charset="0"/>
              </a:rPr>
              <a:t>Blind Sight (Midbrain) vs. Conscious Sight (Cortex)</a:t>
            </a:r>
          </a:p>
          <a:p>
            <a:pPr marL="457200" indent="-457200" eaLnBrk="0" hangingPunct="0">
              <a:buFont typeface="Wingdings" pitchFamily="2" charset="2"/>
              <a:buChar char="§"/>
              <a:defRPr/>
            </a:pPr>
            <a:endParaRPr lang="en-US" sz="2400" b="1" dirty="0">
              <a:solidFill>
                <a:srgbClr val="000000"/>
              </a:solidFill>
              <a:latin typeface="Segoe UI" pitchFamily="34" charset="0"/>
              <a:ea typeface="Segoe UI" pitchFamily="34" charset="0"/>
              <a:cs typeface="Segoe UI" pitchFamily="34" charset="0"/>
            </a:endParaRPr>
          </a:p>
        </p:txBody>
      </p:sp>
      <p:sp>
        <p:nvSpPr>
          <p:cNvPr id="37894" name="Text Box 25"/>
          <p:cNvSpPr txBox="1">
            <a:spLocks noChangeArrowheads="1"/>
          </p:cNvSpPr>
          <p:nvPr/>
        </p:nvSpPr>
        <p:spPr bwMode="auto">
          <a:xfrm>
            <a:off x="7920038" y="3021013"/>
            <a:ext cx="696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solidFill>
                  <a:srgbClr val="000000"/>
                </a:solidFill>
                <a:latin typeface="Segoe UI" pitchFamily="34" charset="0"/>
                <a:ea typeface="Segoe UI" pitchFamily="34" charset="0"/>
                <a:cs typeface="Segoe UI" pitchFamily="34" charset="0"/>
              </a:rPr>
              <a:t>Dorsal</a:t>
            </a:r>
          </a:p>
        </p:txBody>
      </p:sp>
      <p:sp>
        <p:nvSpPr>
          <p:cNvPr id="37895" name="Text Box 26"/>
          <p:cNvSpPr txBox="1">
            <a:spLocks noChangeArrowheads="1"/>
          </p:cNvSpPr>
          <p:nvPr/>
        </p:nvSpPr>
        <p:spPr bwMode="auto">
          <a:xfrm>
            <a:off x="7896225" y="3403600"/>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solidFill>
                  <a:srgbClr val="000000"/>
                </a:solidFill>
                <a:latin typeface="Segoe UI" pitchFamily="34" charset="0"/>
                <a:ea typeface="Segoe UI" pitchFamily="34" charset="0"/>
                <a:cs typeface="Segoe UI" pitchFamily="34" charset="0"/>
              </a:rPr>
              <a:t>Ventral</a:t>
            </a:r>
          </a:p>
        </p:txBody>
      </p:sp>
    </p:spTree>
    <p:extLst>
      <p:ext uri="{BB962C8B-B14F-4D97-AF65-F5344CB8AC3E}">
        <p14:creationId xmlns:p14="http://schemas.microsoft.com/office/powerpoint/2010/main" val="339116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3750">
                                            <p:txEl>
                                              <p:pRg st="0" end="0"/>
                                            </p:txEl>
                                          </p:spTgt>
                                        </p:tgtEl>
                                        <p:attrNameLst>
                                          <p:attrName>style.visibility</p:attrName>
                                        </p:attrNameLst>
                                      </p:cBhvr>
                                      <p:to>
                                        <p:strVal val="visible"/>
                                      </p:to>
                                    </p:set>
                                    <p:anim calcmode="lin" valueType="num">
                                      <p:cBhvr additive="base">
                                        <p:cTn id="7" dur="500" fill="hold"/>
                                        <p:tgtEl>
                                          <p:spTgt spid="737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3750">
                                            <p:txEl>
                                              <p:pRg st="1" end="1"/>
                                            </p:txEl>
                                          </p:spTgt>
                                        </p:tgtEl>
                                        <p:attrNameLst>
                                          <p:attrName>style.visibility</p:attrName>
                                        </p:attrNameLst>
                                      </p:cBhvr>
                                      <p:to>
                                        <p:strVal val="visible"/>
                                      </p:to>
                                    </p:set>
                                    <p:anim calcmode="lin" valueType="num">
                                      <p:cBhvr additive="base">
                                        <p:cTn id="11" dur="500" fill="hold"/>
                                        <p:tgtEl>
                                          <p:spTgt spid="7375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37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73750">
                                            <p:txEl>
                                              <p:pRg st="2" end="2"/>
                                            </p:txEl>
                                          </p:spTgt>
                                        </p:tgtEl>
                                        <p:attrNameLst>
                                          <p:attrName>style.visibility</p:attrName>
                                        </p:attrNameLst>
                                      </p:cBhvr>
                                      <p:to>
                                        <p:strVal val="visible"/>
                                      </p:to>
                                    </p:set>
                                    <p:anim calcmode="lin" valueType="num">
                                      <p:cBhvr additive="base">
                                        <p:cTn id="17" dur="500" fill="hold"/>
                                        <p:tgtEl>
                                          <p:spTgt spid="7375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37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73750">
                                            <p:txEl>
                                              <p:pRg st="3" end="3"/>
                                            </p:txEl>
                                          </p:spTgt>
                                        </p:tgtEl>
                                        <p:attrNameLst>
                                          <p:attrName>style.visibility</p:attrName>
                                        </p:attrNameLst>
                                      </p:cBhvr>
                                      <p:to>
                                        <p:strVal val="visible"/>
                                      </p:to>
                                    </p:set>
                                    <p:anim calcmode="lin" valueType="num">
                                      <p:cBhvr additive="base">
                                        <p:cTn id="23" dur="500" fill="hold"/>
                                        <p:tgtEl>
                                          <p:spTgt spid="7375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375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100" name="Picture 4"/>
          <p:cNvPicPr>
            <a:picLocks noChangeArrowheads="1"/>
          </p:cNvPicPr>
          <p:nvPr/>
        </p:nvPicPr>
        <p:blipFill>
          <a:blip r:embed="rId3">
            <a:extLst>
              <a:ext uri="{28A0092B-C50C-407E-A947-70E740481C1C}">
                <a14:useLocalDpi xmlns:a14="http://schemas.microsoft.com/office/drawing/2010/main" val="0"/>
              </a:ext>
            </a:extLst>
          </a:blip>
          <a:srcRect t="5360"/>
          <a:stretch>
            <a:fillRect/>
          </a:stretch>
        </p:blipFill>
        <p:spPr bwMode="auto">
          <a:xfrm>
            <a:off x="2222500" y="160338"/>
            <a:ext cx="6243638"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a:xfrm rot="16200000">
            <a:off x="-2182019" y="2670969"/>
            <a:ext cx="6086475" cy="1557338"/>
          </a:xfrm>
        </p:spPr>
        <p:txBody>
          <a:bodyPr lIns="92075" tIns="46038" rIns="92075" bIns="46038"/>
          <a:lstStyle/>
          <a:p>
            <a:pPr eaLnBrk="1" hangingPunct="1"/>
            <a:r>
              <a:rPr lang="en-US" sz="3200" smtClean="0">
                <a:latin typeface="Arial" charset="0"/>
              </a:rPr>
              <a:t>Prey animal:</a:t>
            </a:r>
            <a:br>
              <a:rPr lang="en-US" sz="3200" smtClean="0">
                <a:latin typeface="Arial" charset="0"/>
              </a:rPr>
            </a:br>
            <a:r>
              <a:rPr lang="en-US" sz="3200" smtClean="0">
                <a:latin typeface="Arial" charset="0"/>
              </a:rPr>
              <a:t>eyes on side of the head - </a:t>
            </a:r>
            <a:br>
              <a:rPr lang="en-US" sz="3200" smtClean="0">
                <a:latin typeface="Arial" charset="0"/>
              </a:rPr>
            </a:br>
            <a:r>
              <a:rPr lang="en-US" sz="3200" smtClean="0">
                <a:latin typeface="Arial" charset="0"/>
              </a:rPr>
              <a:t>each eye gets a different image</a:t>
            </a:r>
          </a:p>
        </p:txBody>
      </p:sp>
      <p:sp>
        <p:nvSpPr>
          <p:cNvPr id="7172" name="Rectangle 3"/>
          <p:cNvSpPr>
            <a:spLocks noChangeArrowheads="1"/>
          </p:cNvSpPr>
          <p:nvPr/>
        </p:nvSpPr>
        <p:spPr bwMode="auto">
          <a:xfrm>
            <a:off x="1941513" y="5653088"/>
            <a:ext cx="67960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US" sz="3600" dirty="0">
                <a:latin typeface="Arial" charset="0"/>
              </a:rPr>
              <a:t>An incoherent image would be produced in the </a:t>
            </a:r>
            <a:r>
              <a:rPr lang="en-US" sz="3600" dirty="0" smtClean="0">
                <a:latin typeface="Arial" charset="0"/>
              </a:rPr>
              <a:t>brain</a:t>
            </a:r>
            <a:endParaRPr lang="en-US" sz="3600" dirty="0">
              <a:latin typeface="Arial" charset="0"/>
            </a:endParaRPr>
          </a:p>
        </p:txBody>
      </p:sp>
      <p:sp>
        <p:nvSpPr>
          <p:cNvPr id="2" name="Rectangle 1"/>
          <p:cNvSpPr/>
          <p:nvPr/>
        </p:nvSpPr>
        <p:spPr>
          <a:xfrm>
            <a:off x="2105978" y="3176905"/>
            <a:ext cx="6526212" cy="3609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Arial" pitchFamily="34" charset="0"/>
                <a:cs typeface="Arial" pitchFamily="34" charset="0"/>
              </a:rPr>
              <a:t>Normally, visual pathways ‘cross’ – the left half of the visual field is processed in the right half of the brain, and vice versa.  WHY?</a:t>
            </a:r>
          </a:p>
          <a:p>
            <a:pPr algn="ctr">
              <a:defRPr/>
            </a:pPr>
            <a:endParaRPr lang="en-US" dirty="0">
              <a:solidFill>
                <a:schemeClr val="tx1"/>
              </a:solidFill>
              <a:latin typeface="Arial" pitchFamily="34" charset="0"/>
              <a:cs typeface="Arial" pitchFamily="34" charset="0"/>
            </a:endParaRPr>
          </a:p>
          <a:p>
            <a:pPr algn="ctr">
              <a:defRPr/>
            </a:pPr>
            <a:r>
              <a:rPr lang="en-US" dirty="0">
                <a:solidFill>
                  <a:schemeClr val="tx1"/>
                </a:solidFill>
                <a:latin typeface="Arial" pitchFamily="34" charset="0"/>
                <a:cs typeface="Arial" pitchFamily="34" charset="0"/>
              </a:rPr>
              <a:t>Well, with thanks to the clever </a:t>
            </a:r>
            <a:r>
              <a:rPr lang="en-US" dirty="0" err="1">
                <a:solidFill>
                  <a:schemeClr val="tx1"/>
                </a:solidFill>
                <a:latin typeface="Arial" pitchFamily="34" charset="0"/>
                <a:cs typeface="Arial" pitchFamily="34" charset="0"/>
              </a:rPr>
              <a:t>Cajal</a:t>
            </a:r>
            <a:r>
              <a:rPr lang="en-US" dirty="0">
                <a:solidFill>
                  <a:schemeClr val="tx1"/>
                </a:solidFill>
                <a:latin typeface="Arial" pitchFamily="34" charset="0"/>
                <a:cs typeface="Arial" pitchFamily="34" charset="0"/>
              </a:rPr>
              <a:t>, let’s have a look at what would happen if the visual pathways did </a:t>
            </a:r>
            <a:r>
              <a:rPr lang="en-US" b="1" u="sng" dirty="0">
                <a:solidFill>
                  <a:schemeClr val="tx1"/>
                </a:solidFill>
                <a:latin typeface="Arial" pitchFamily="34" charset="0"/>
                <a:cs typeface="Arial" pitchFamily="34" charset="0"/>
              </a:rPr>
              <a:t>NOT</a:t>
            </a:r>
            <a:r>
              <a:rPr lang="en-US" dirty="0">
                <a:solidFill>
                  <a:schemeClr val="tx1"/>
                </a:solidFill>
                <a:latin typeface="Arial" pitchFamily="34" charset="0"/>
                <a:cs typeface="Arial" pitchFamily="34" charset="0"/>
              </a:rPr>
              <a:t> cross…</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dissolve">
                                      <p:cBhvr>
                                        <p:cTn id="15" dur="500"/>
                                        <p:tgtEl>
                                          <p:spTgt spid="41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0"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163" y="1588"/>
            <a:ext cx="38385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AutoShape 4"/>
          <p:cNvSpPr>
            <a:spLocks/>
          </p:cNvSpPr>
          <p:nvPr/>
        </p:nvSpPr>
        <p:spPr bwMode="auto">
          <a:xfrm>
            <a:off x="7327900" y="3962400"/>
            <a:ext cx="1549400" cy="1219200"/>
          </a:xfrm>
          <a:prstGeom prst="borderCallout1">
            <a:avLst>
              <a:gd name="adj1" fmla="val 9375"/>
              <a:gd name="adj2" fmla="val -4917"/>
              <a:gd name="adj3" fmla="val 58333"/>
              <a:gd name="adj4" fmla="val -34426"/>
            </a:avLst>
          </a:prstGeom>
          <a:solidFill>
            <a:srgbClr val="FFFF99"/>
          </a:solidFill>
          <a:ln w="9525">
            <a:solidFill>
              <a:schemeClr val="tx1"/>
            </a:solidFill>
            <a:miter lim="800000"/>
            <a:headEnd/>
            <a:tailEnd/>
          </a:ln>
        </p:spPr>
        <p:txBody>
          <a:bodyPr/>
          <a:lstStyle/>
          <a:p>
            <a:pPr algn="ctr"/>
            <a:r>
              <a:rPr lang="en-US">
                <a:solidFill>
                  <a:srgbClr val="000000"/>
                </a:solidFill>
                <a:latin typeface="Times New Roman" pitchFamily="18" charset="0"/>
              </a:rPr>
              <a:t>The visual thalamus has 6 layers, 3 for each eye.</a:t>
            </a:r>
          </a:p>
        </p:txBody>
      </p:sp>
      <p:sp>
        <p:nvSpPr>
          <p:cNvPr id="132101" name="AutoShape 5"/>
          <p:cNvSpPr>
            <a:spLocks/>
          </p:cNvSpPr>
          <p:nvPr/>
        </p:nvSpPr>
        <p:spPr bwMode="auto">
          <a:xfrm>
            <a:off x="6692900" y="1955800"/>
            <a:ext cx="914400" cy="431800"/>
          </a:xfrm>
          <a:prstGeom prst="accentCallout1">
            <a:avLst>
              <a:gd name="adj1" fmla="val 26472"/>
              <a:gd name="adj2" fmla="val -8333"/>
              <a:gd name="adj3" fmla="val 229412"/>
              <a:gd name="adj4" fmla="val -10972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400">
                <a:solidFill>
                  <a:srgbClr val="00CC00"/>
                </a:solidFill>
                <a:latin typeface="Times New Roman" pitchFamily="18" charset="0"/>
              </a:rPr>
              <a:t>C</a:t>
            </a:r>
            <a:r>
              <a:rPr lang="en-US" sz="2400">
                <a:solidFill>
                  <a:srgbClr val="FF0000"/>
                </a:solidFill>
                <a:latin typeface="Times New Roman" pitchFamily="18" charset="0"/>
              </a:rPr>
              <a:t>o</a:t>
            </a:r>
            <a:r>
              <a:rPr lang="en-US" sz="2400">
                <a:solidFill>
                  <a:srgbClr val="000000"/>
                </a:solidFill>
                <a:latin typeface="Times New Roman" pitchFamily="18" charset="0"/>
              </a:rPr>
              <a:t>l</a:t>
            </a:r>
            <a:r>
              <a:rPr lang="en-US" sz="2400">
                <a:solidFill>
                  <a:srgbClr val="3333CC"/>
                </a:solidFill>
                <a:latin typeface="Times New Roman" pitchFamily="18" charset="0"/>
              </a:rPr>
              <a:t>o</a:t>
            </a:r>
            <a:r>
              <a:rPr lang="en-US" sz="2400">
                <a:solidFill>
                  <a:srgbClr val="00CC00"/>
                </a:solidFill>
                <a:latin typeface="Times New Roman" pitchFamily="18" charset="0"/>
              </a:rPr>
              <a:t>r</a:t>
            </a:r>
          </a:p>
        </p:txBody>
      </p:sp>
      <p:sp>
        <p:nvSpPr>
          <p:cNvPr id="132102" name="AutoShape 6"/>
          <p:cNvSpPr>
            <a:spLocks/>
          </p:cNvSpPr>
          <p:nvPr/>
        </p:nvSpPr>
        <p:spPr bwMode="auto">
          <a:xfrm>
            <a:off x="6997700" y="2343150"/>
            <a:ext cx="1892300" cy="431800"/>
          </a:xfrm>
          <a:prstGeom prst="accentCallout1">
            <a:avLst>
              <a:gd name="adj1" fmla="val 26472"/>
              <a:gd name="adj2" fmla="val -4028"/>
              <a:gd name="adj3" fmla="val 229412"/>
              <a:gd name="adj4" fmla="val -5301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400">
                <a:solidFill>
                  <a:srgbClr val="000000"/>
                </a:solidFill>
                <a:latin typeface="OCRATTRegular"/>
              </a:rPr>
              <a:t>Shape</a:t>
            </a:r>
          </a:p>
        </p:txBody>
      </p:sp>
      <p:sp>
        <p:nvSpPr>
          <p:cNvPr id="132103" name="AutoShape 7"/>
          <p:cNvSpPr>
            <a:spLocks/>
          </p:cNvSpPr>
          <p:nvPr/>
        </p:nvSpPr>
        <p:spPr bwMode="auto">
          <a:xfrm>
            <a:off x="7353300" y="2730500"/>
            <a:ext cx="1612900" cy="431800"/>
          </a:xfrm>
          <a:prstGeom prst="accentCallout1">
            <a:avLst>
              <a:gd name="adj1" fmla="val 26472"/>
              <a:gd name="adj2" fmla="val -4722"/>
              <a:gd name="adj3" fmla="val 229412"/>
              <a:gd name="adj4" fmla="val -6220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2400" i="1">
                <a:solidFill>
                  <a:srgbClr val="000000"/>
                </a:solidFill>
                <a:latin typeface="Times New Roman" pitchFamily="18" charset="0"/>
              </a:rPr>
              <a:t>Movement</a:t>
            </a:r>
          </a:p>
        </p:txBody>
      </p:sp>
      <p:sp>
        <p:nvSpPr>
          <p:cNvPr id="38919" name="Rectangle 2"/>
          <p:cNvSpPr>
            <a:spLocks noGrp="1" noChangeArrowheads="1"/>
          </p:cNvSpPr>
          <p:nvPr>
            <p:ph type="title"/>
          </p:nvPr>
        </p:nvSpPr>
        <p:spPr>
          <a:xfrm>
            <a:off x="163776" y="0"/>
            <a:ext cx="3521122" cy="5224320"/>
          </a:xfrm>
        </p:spPr>
        <p:txBody>
          <a:bodyPr lIns="92075" tIns="46038" rIns="92075" bIns="46038"/>
          <a:lstStyle/>
          <a:p>
            <a:pPr eaLnBrk="1" hangingPunct="1"/>
            <a:r>
              <a:rPr lang="en-US" sz="3200" dirty="0" smtClean="0">
                <a:latin typeface="Segoe UI" pitchFamily="34" charset="0"/>
                <a:ea typeface="Segoe UI" pitchFamily="34" charset="0"/>
                <a:cs typeface="Segoe UI" pitchFamily="34" charset="0"/>
              </a:rPr>
              <a:t>Human OR Predator:</a:t>
            </a:r>
            <a:br>
              <a:rPr lang="en-US" sz="3200" dirty="0" smtClean="0">
                <a:latin typeface="Segoe UI" pitchFamily="34" charset="0"/>
                <a:ea typeface="Segoe UI" pitchFamily="34" charset="0"/>
                <a:cs typeface="Segoe UI" pitchFamily="34" charset="0"/>
              </a:rPr>
            </a:br>
            <a:r>
              <a:rPr lang="en-US" sz="2400" dirty="0" smtClean="0">
                <a:latin typeface="Segoe UI" pitchFamily="34" charset="0"/>
                <a:ea typeface="Segoe UI" pitchFamily="34" charset="0"/>
                <a:cs typeface="Segoe UI" pitchFamily="34" charset="0"/>
              </a:rPr>
              <a:t>Two (slightly different) Pictures of the Same Thing</a:t>
            </a:r>
            <a:r>
              <a:rPr lang="en-US" sz="3200" dirty="0" smtClean="0">
                <a:latin typeface="Segoe UI" pitchFamily="34" charset="0"/>
                <a:ea typeface="Segoe UI" pitchFamily="34" charset="0"/>
                <a:cs typeface="Segoe UI" pitchFamily="34" charset="0"/>
              </a:rPr>
              <a:t/>
            </a:r>
            <a:br>
              <a:rPr lang="en-US" sz="3200" dirty="0" smtClean="0">
                <a:latin typeface="Segoe UI" pitchFamily="34" charset="0"/>
                <a:ea typeface="Segoe UI" pitchFamily="34" charset="0"/>
                <a:cs typeface="Segoe UI" pitchFamily="34" charset="0"/>
              </a:rPr>
            </a:br>
            <a:r>
              <a:rPr lang="en-US" sz="4000" dirty="0" smtClean="0">
                <a:latin typeface="Segoe UI" pitchFamily="34" charset="0"/>
                <a:ea typeface="Segoe UI" pitchFamily="34" charset="0"/>
                <a:cs typeface="Segoe UI" pitchFamily="34" charset="0"/>
              </a:rPr>
              <a:t/>
            </a:r>
            <a:br>
              <a:rPr lang="en-US" sz="4000" dirty="0" smtClean="0">
                <a:latin typeface="Segoe UI" pitchFamily="34" charset="0"/>
                <a:ea typeface="Segoe UI" pitchFamily="34" charset="0"/>
                <a:cs typeface="Segoe UI" pitchFamily="34" charset="0"/>
              </a:rPr>
            </a:br>
            <a:r>
              <a:rPr lang="en-US" sz="2400" dirty="0">
                <a:latin typeface="Segoe UI" pitchFamily="34" charset="0"/>
                <a:ea typeface="Segoe UI" pitchFamily="34" charset="0"/>
                <a:cs typeface="Segoe UI" pitchFamily="34" charset="0"/>
              </a:rPr>
              <a:t>Your ocular muscles insure that the image in each eye is split </a:t>
            </a:r>
            <a:r>
              <a:rPr lang="en-US" sz="2400" dirty="0" smtClean="0">
                <a:latin typeface="Segoe UI" pitchFamily="34" charset="0"/>
                <a:ea typeface="Segoe UI" pitchFamily="34" charset="0"/>
                <a:cs typeface="Segoe UI" pitchFamily="34" charset="0"/>
              </a:rPr>
              <a:t>equally across </a:t>
            </a:r>
            <a:r>
              <a:rPr lang="en-US" sz="2400" dirty="0">
                <a:latin typeface="Segoe UI" pitchFamily="34" charset="0"/>
                <a:ea typeface="Segoe UI" pitchFamily="34" charset="0"/>
                <a:cs typeface="Segoe UI" pitchFamily="34" charset="0"/>
              </a:rPr>
              <a:t>nasal and temporal retinas</a:t>
            </a:r>
            <a:endParaRPr lang="en-US" sz="3200" dirty="0" smtClean="0">
              <a:latin typeface="Segoe UI" pitchFamily="34" charset="0"/>
              <a:ea typeface="Segoe UI" pitchFamily="34" charset="0"/>
              <a:cs typeface="Segoe UI" pitchFamily="34" charset="0"/>
            </a:endParaRPr>
          </a:p>
        </p:txBody>
      </p:sp>
      <p:sp>
        <p:nvSpPr>
          <p:cNvPr id="2" name="Rectangle 1"/>
          <p:cNvSpPr/>
          <p:nvPr/>
        </p:nvSpPr>
        <p:spPr>
          <a:xfrm>
            <a:off x="5140325" y="147638"/>
            <a:ext cx="825500" cy="27305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9" name="Rectangle 8"/>
          <p:cNvSpPr/>
          <p:nvPr/>
        </p:nvSpPr>
        <p:spPr>
          <a:xfrm>
            <a:off x="4313238" y="149225"/>
            <a:ext cx="827087" cy="2730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 name="Freeform 2"/>
          <p:cNvSpPr/>
          <p:nvPr/>
        </p:nvSpPr>
        <p:spPr>
          <a:xfrm>
            <a:off x="3894138" y="1773238"/>
            <a:ext cx="482600" cy="455612"/>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1" name="Freeform 10"/>
          <p:cNvSpPr/>
          <p:nvPr/>
        </p:nvSpPr>
        <p:spPr>
          <a:xfrm rot="20260865">
            <a:off x="5410200" y="1857375"/>
            <a:ext cx="482600" cy="455613"/>
          </a:xfrm>
          <a:custGeom>
            <a:avLst/>
            <a:gdLst>
              <a:gd name="connsiteX0" fmla="*/ 0 w 471949"/>
              <a:gd name="connsiteY0" fmla="*/ 73742 h 435077"/>
              <a:gd name="connsiteX1" fmla="*/ 117987 w 471949"/>
              <a:gd name="connsiteY1" fmla="*/ 0 h 435077"/>
              <a:gd name="connsiteX2" fmla="*/ 235974 w 471949"/>
              <a:gd name="connsiteY2" fmla="*/ 95864 h 435077"/>
              <a:gd name="connsiteX3" fmla="*/ 361336 w 471949"/>
              <a:gd name="connsiteY3" fmla="*/ 213851 h 435077"/>
              <a:gd name="connsiteX4" fmla="*/ 442452 w 471949"/>
              <a:gd name="connsiteY4" fmla="*/ 243348 h 435077"/>
              <a:gd name="connsiteX5" fmla="*/ 471949 w 471949"/>
              <a:gd name="connsiteY5" fmla="*/ 258096 h 435077"/>
              <a:gd name="connsiteX6" fmla="*/ 435078 w 471949"/>
              <a:gd name="connsiteY6" fmla="*/ 435077 h 435077"/>
              <a:gd name="connsiteX7" fmla="*/ 199103 w 471949"/>
              <a:gd name="connsiteY7" fmla="*/ 353961 h 435077"/>
              <a:gd name="connsiteX8" fmla="*/ 73742 w 471949"/>
              <a:gd name="connsiteY8" fmla="*/ 235974 h 435077"/>
              <a:gd name="connsiteX9" fmla="*/ 22123 w 471949"/>
              <a:gd name="connsiteY9" fmla="*/ 132735 h 435077"/>
              <a:gd name="connsiteX0" fmla="*/ 0 w 471949"/>
              <a:gd name="connsiteY0" fmla="*/ 73742 h 450317"/>
              <a:gd name="connsiteX1" fmla="*/ 117987 w 471949"/>
              <a:gd name="connsiteY1" fmla="*/ 0 h 450317"/>
              <a:gd name="connsiteX2" fmla="*/ 235974 w 471949"/>
              <a:gd name="connsiteY2" fmla="*/ 95864 h 450317"/>
              <a:gd name="connsiteX3" fmla="*/ 361336 w 471949"/>
              <a:gd name="connsiteY3" fmla="*/ 213851 h 450317"/>
              <a:gd name="connsiteX4" fmla="*/ 442452 w 471949"/>
              <a:gd name="connsiteY4" fmla="*/ 243348 h 450317"/>
              <a:gd name="connsiteX5" fmla="*/ 471949 w 471949"/>
              <a:gd name="connsiteY5" fmla="*/ 258096 h 450317"/>
              <a:gd name="connsiteX6" fmla="*/ 416028 w 471949"/>
              <a:gd name="connsiteY6" fmla="*/ 450317 h 450317"/>
              <a:gd name="connsiteX7" fmla="*/ 199103 w 471949"/>
              <a:gd name="connsiteY7" fmla="*/ 353961 h 450317"/>
              <a:gd name="connsiteX8" fmla="*/ 73742 w 471949"/>
              <a:gd name="connsiteY8" fmla="*/ 235974 h 450317"/>
              <a:gd name="connsiteX9" fmla="*/ 22123 w 471949"/>
              <a:gd name="connsiteY9" fmla="*/ 132735 h 450317"/>
              <a:gd name="connsiteX0" fmla="*/ 0 w 471949"/>
              <a:gd name="connsiteY0" fmla="*/ 73742 h 452055"/>
              <a:gd name="connsiteX1" fmla="*/ 117987 w 471949"/>
              <a:gd name="connsiteY1" fmla="*/ 0 h 452055"/>
              <a:gd name="connsiteX2" fmla="*/ 235974 w 471949"/>
              <a:gd name="connsiteY2" fmla="*/ 95864 h 452055"/>
              <a:gd name="connsiteX3" fmla="*/ 361336 w 471949"/>
              <a:gd name="connsiteY3" fmla="*/ 213851 h 452055"/>
              <a:gd name="connsiteX4" fmla="*/ 442452 w 471949"/>
              <a:gd name="connsiteY4" fmla="*/ 243348 h 452055"/>
              <a:gd name="connsiteX5" fmla="*/ 471949 w 471949"/>
              <a:gd name="connsiteY5" fmla="*/ 258096 h 452055"/>
              <a:gd name="connsiteX6" fmla="*/ 416028 w 471949"/>
              <a:gd name="connsiteY6" fmla="*/ 450317 h 452055"/>
              <a:gd name="connsiteX7" fmla="*/ 199103 w 471949"/>
              <a:gd name="connsiteY7" fmla="*/ 353961 h 452055"/>
              <a:gd name="connsiteX8" fmla="*/ 73742 w 471949"/>
              <a:gd name="connsiteY8" fmla="*/ 235974 h 452055"/>
              <a:gd name="connsiteX9" fmla="*/ 22123 w 471949"/>
              <a:gd name="connsiteY9" fmla="*/ 132735 h 452055"/>
              <a:gd name="connsiteX0" fmla="*/ 0 w 471949"/>
              <a:gd name="connsiteY0" fmla="*/ 77552 h 455865"/>
              <a:gd name="connsiteX1" fmla="*/ 137037 w 471949"/>
              <a:gd name="connsiteY1" fmla="*/ 0 h 455865"/>
              <a:gd name="connsiteX2" fmla="*/ 235974 w 471949"/>
              <a:gd name="connsiteY2" fmla="*/ 9967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61336 w 471949"/>
              <a:gd name="connsiteY3" fmla="*/ 21766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42452 w 471949"/>
              <a:gd name="connsiteY4" fmla="*/ 24715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71949"/>
              <a:gd name="connsiteY0" fmla="*/ 77552 h 455865"/>
              <a:gd name="connsiteX1" fmla="*/ 137037 w 471949"/>
              <a:gd name="connsiteY1" fmla="*/ 0 h 455865"/>
              <a:gd name="connsiteX2" fmla="*/ 216924 w 471949"/>
              <a:gd name="connsiteY2" fmla="*/ 118724 h 455865"/>
              <a:gd name="connsiteX3" fmla="*/ 349906 w 471949"/>
              <a:gd name="connsiteY3" fmla="*/ 229091 h 455865"/>
              <a:gd name="connsiteX4" fmla="*/ 431022 w 471949"/>
              <a:gd name="connsiteY4" fmla="*/ 270018 h 455865"/>
              <a:gd name="connsiteX5" fmla="*/ 471949 w 471949"/>
              <a:gd name="connsiteY5" fmla="*/ 261906 h 455865"/>
              <a:gd name="connsiteX6" fmla="*/ 416028 w 471949"/>
              <a:gd name="connsiteY6" fmla="*/ 454127 h 455865"/>
              <a:gd name="connsiteX7" fmla="*/ 199103 w 471949"/>
              <a:gd name="connsiteY7" fmla="*/ 357771 h 455865"/>
              <a:gd name="connsiteX8" fmla="*/ 73742 w 471949"/>
              <a:gd name="connsiteY8" fmla="*/ 239784 h 455865"/>
              <a:gd name="connsiteX9" fmla="*/ 22123 w 471949"/>
              <a:gd name="connsiteY9" fmla="*/ 136545 h 455865"/>
              <a:gd name="connsiteX0" fmla="*/ 0 w 483379"/>
              <a:gd name="connsiteY0" fmla="*/ 77552 h 455673"/>
              <a:gd name="connsiteX1" fmla="*/ 137037 w 483379"/>
              <a:gd name="connsiteY1" fmla="*/ 0 h 455673"/>
              <a:gd name="connsiteX2" fmla="*/ 216924 w 483379"/>
              <a:gd name="connsiteY2" fmla="*/ 118724 h 455673"/>
              <a:gd name="connsiteX3" fmla="*/ 349906 w 483379"/>
              <a:gd name="connsiteY3" fmla="*/ 229091 h 455673"/>
              <a:gd name="connsiteX4" fmla="*/ 431022 w 483379"/>
              <a:gd name="connsiteY4" fmla="*/ 270018 h 455673"/>
              <a:gd name="connsiteX5" fmla="*/ 483379 w 483379"/>
              <a:gd name="connsiteY5" fmla="*/ 277146 h 455673"/>
              <a:gd name="connsiteX6" fmla="*/ 416028 w 483379"/>
              <a:gd name="connsiteY6" fmla="*/ 454127 h 455673"/>
              <a:gd name="connsiteX7" fmla="*/ 199103 w 483379"/>
              <a:gd name="connsiteY7" fmla="*/ 357771 h 455673"/>
              <a:gd name="connsiteX8" fmla="*/ 73742 w 483379"/>
              <a:gd name="connsiteY8" fmla="*/ 239784 h 455673"/>
              <a:gd name="connsiteX9" fmla="*/ 22123 w 483379"/>
              <a:gd name="connsiteY9" fmla="*/ 136545 h 45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379" h="455673">
                <a:moveTo>
                  <a:pt x="0" y="77552"/>
                </a:moveTo>
                <a:lnTo>
                  <a:pt x="137037" y="0"/>
                </a:lnTo>
                <a:lnTo>
                  <a:pt x="216924" y="118724"/>
                </a:lnTo>
                <a:lnTo>
                  <a:pt x="349906" y="229091"/>
                </a:lnTo>
                <a:lnTo>
                  <a:pt x="431022" y="270018"/>
                </a:lnTo>
                <a:lnTo>
                  <a:pt x="483379" y="277146"/>
                </a:lnTo>
                <a:cubicBezTo>
                  <a:pt x="464739" y="341220"/>
                  <a:pt x="463407" y="440690"/>
                  <a:pt x="416028" y="454127"/>
                </a:cubicBezTo>
                <a:cubicBezTo>
                  <a:pt x="368649" y="467564"/>
                  <a:pt x="271411" y="389890"/>
                  <a:pt x="199103" y="357771"/>
                </a:cubicBezTo>
                <a:lnTo>
                  <a:pt x="73742" y="239784"/>
                </a:lnTo>
                <a:lnTo>
                  <a:pt x="22123" y="136545"/>
                </a:lnTo>
              </a:path>
            </a:pathLst>
          </a:cu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 name="Freeform 3"/>
          <p:cNvSpPr/>
          <p:nvPr/>
        </p:nvSpPr>
        <p:spPr>
          <a:xfrm>
            <a:off x="4343400" y="1908175"/>
            <a:ext cx="487363"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3" name="Freeform 12"/>
          <p:cNvSpPr/>
          <p:nvPr/>
        </p:nvSpPr>
        <p:spPr>
          <a:xfrm rot="20380025">
            <a:off x="5859463" y="1827213"/>
            <a:ext cx="487362" cy="317500"/>
          </a:xfrm>
          <a:custGeom>
            <a:avLst/>
            <a:gdLst>
              <a:gd name="connsiteX0" fmla="*/ 30480 w 487680"/>
              <a:gd name="connsiteY0" fmla="*/ 137160 h 316230"/>
              <a:gd name="connsiteX1" fmla="*/ 0 w 487680"/>
              <a:gd name="connsiteY1" fmla="*/ 316230 h 316230"/>
              <a:gd name="connsiteX2" fmla="*/ 140970 w 487680"/>
              <a:gd name="connsiteY2" fmla="*/ 316230 h 316230"/>
              <a:gd name="connsiteX3" fmla="*/ 259080 w 487680"/>
              <a:gd name="connsiteY3" fmla="*/ 281940 h 316230"/>
              <a:gd name="connsiteX4" fmla="*/ 377190 w 487680"/>
              <a:gd name="connsiteY4" fmla="*/ 224790 h 316230"/>
              <a:gd name="connsiteX5" fmla="*/ 445770 w 487680"/>
              <a:gd name="connsiteY5" fmla="*/ 163830 h 316230"/>
              <a:gd name="connsiteX6" fmla="*/ 487680 w 487680"/>
              <a:gd name="connsiteY6" fmla="*/ 102870 h 316230"/>
              <a:gd name="connsiteX7" fmla="*/ 403860 w 487680"/>
              <a:gd name="connsiteY7" fmla="*/ 0 h 316230"/>
              <a:gd name="connsiteX8" fmla="*/ 266700 w 487680"/>
              <a:gd name="connsiteY8" fmla="*/ 91440 h 316230"/>
              <a:gd name="connsiteX9" fmla="*/ 171450 w 487680"/>
              <a:gd name="connsiteY9" fmla="*/ 133350 h 316230"/>
              <a:gd name="connsiteX10" fmla="*/ 99060 w 487680"/>
              <a:gd name="connsiteY10" fmla="*/ 148590 h 316230"/>
              <a:gd name="connsiteX11" fmla="*/ 30480 w 487680"/>
              <a:gd name="connsiteY11" fmla="*/ 13716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316230">
                <a:moveTo>
                  <a:pt x="30480" y="137160"/>
                </a:moveTo>
                <a:lnTo>
                  <a:pt x="0" y="316230"/>
                </a:lnTo>
                <a:lnTo>
                  <a:pt x="140970" y="316230"/>
                </a:lnTo>
                <a:lnTo>
                  <a:pt x="259080" y="281940"/>
                </a:lnTo>
                <a:lnTo>
                  <a:pt x="377190" y="224790"/>
                </a:lnTo>
                <a:lnTo>
                  <a:pt x="445770" y="163830"/>
                </a:lnTo>
                <a:lnTo>
                  <a:pt x="487680" y="102870"/>
                </a:lnTo>
                <a:lnTo>
                  <a:pt x="403860" y="0"/>
                </a:lnTo>
                <a:lnTo>
                  <a:pt x="266700" y="91440"/>
                </a:lnTo>
                <a:lnTo>
                  <a:pt x="171450" y="133350"/>
                </a:lnTo>
                <a:lnTo>
                  <a:pt x="99060" y="148590"/>
                </a:lnTo>
                <a:lnTo>
                  <a:pt x="30480" y="13716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5" name="Rectangle 4"/>
          <p:cNvSpPr/>
          <p:nvPr/>
        </p:nvSpPr>
        <p:spPr>
          <a:xfrm rot="2379192">
            <a:off x="5221288" y="2589213"/>
            <a:ext cx="401637"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5" name="Rectangle 14"/>
          <p:cNvSpPr/>
          <p:nvPr/>
        </p:nvSpPr>
        <p:spPr>
          <a:xfrm>
            <a:off x="4187825" y="2733675"/>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6" name="Rectangle 15"/>
          <p:cNvSpPr/>
          <p:nvPr/>
        </p:nvSpPr>
        <p:spPr>
          <a:xfrm>
            <a:off x="3668713" y="413543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7" name="Rectangle 16"/>
          <p:cNvSpPr/>
          <p:nvPr/>
        </p:nvSpPr>
        <p:spPr>
          <a:xfrm>
            <a:off x="4113213" y="412908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8" name="Rectangle 17"/>
          <p:cNvSpPr/>
          <p:nvPr/>
        </p:nvSpPr>
        <p:spPr>
          <a:xfrm>
            <a:off x="4294188" y="5891213"/>
            <a:ext cx="747712" cy="277812"/>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9" name="Rectangle 18"/>
          <p:cNvSpPr/>
          <p:nvPr/>
        </p:nvSpPr>
        <p:spPr>
          <a:xfrm>
            <a:off x="5619750" y="273050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0" name="Rectangle 19"/>
          <p:cNvSpPr/>
          <p:nvPr/>
        </p:nvSpPr>
        <p:spPr>
          <a:xfrm rot="19700303">
            <a:off x="4610100" y="259715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2" name="Rectangle 21"/>
          <p:cNvSpPr/>
          <p:nvPr/>
        </p:nvSpPr>
        <p:spPr>
          <a:xfrm>
            <a:off x="5703888" y="413543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3" name="Rectangle 22"/>
          <p:cNvSpPr/>
          <p:nvPr/>
        </p:nvSpPr>
        <p:spPr>
          <a:xfrm>
            <a:off x="6162675" y="412908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4" name="Rectangle 23"/>
          <p:cNvSpPr/>
          <p:nvPr/>
        </p:nvSpPr>
        <p:spPr>
          <a:xfrm>
            <a:off x="5084763" y="5891213"/>
            <a:ext cx="747712" cy="277812"/>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Tree>
    <p:extLst>
      <p:ext uri="{BB962C8B-B14F-4D97-AF65-F5344CB8AC3E}">
        <p14:creationId xmlns:p14="http://schemas.microsoft.com/office/powerpoint/2010/main" val="7498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fade">
                                      <p:cBhvr>
                                        <p:cTn id="7" dur="500"/>
                                        <p:tgtEl>
                                          <p:spTgt spid="13210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2102"/>
                                        </p:tgtEl>
                                        <p:attrNameLst>
                                          <p:attrName>style.visibility</p:attrName>
                                        </p:attrNameLst>
                                      </p:cBhvr>
                                      <p:to>
                                        <p:strVal val="visible"/>
                                      </p:to>
                                    </p:set>
                                    <p:animEffect transition="in" filter="fade">
                                      <p:cBhvr>
                                        <p:cTn id="11" dur="500"/>
                                        <p:tgtEl>
                                          <p:spTgt spid="13210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2103"/>
                                        </p:tgtEl>
                                        <p:attrNameLst>
                                          <p:attrName>style.visibility</p:attrName>
                                        </p:attrNameLst>
                                      </p:cBhvr>
                                      <p:to>
                                        <p:strVal val="visible"/>
                                      </p:to>
                                    </p:set>
                                    <p:animEffect transition="in" filter="fade">
                                      <p:cBhvr>
                                        <p:cTn id="15" dur="500"/>
                                        <p:tgtEl>
                                          <p:spTgt spid="132103"/>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2100"/>
                                        </p:tgtEl>
                                        <p:attrNameLst>
                                          <p:attrName>style.visibility</p:attrName>
                                        </p:attrNameLst>
                                      </p:cBhvr>
                                      <p:to>
                                        <p:strVal val="visible"/>
                                      </p:to>
                                    </p:set>
                                    <p:animEffect transition="in" filter="fade">
                                      <p:cBhvr>
                                        <p:cTn id="19" dur="5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nimBg="1"/>
      <p:bldP spid="132101" grpId="0" animBg="1"/>
      <p:bldP spid="132102" grpId="0" animBg="1"/>
      <p:bldP spid="13210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963" y="1588"/>
            <a:ext cx="383857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rot="2379192">
            <a:off x="5913438" y="2589213"/>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4" name="Rectangle 13"/>
          <p:cNvSpPr/>
          <p:nvPr/>
        </p:nvSpPr>
        <p:spPr>
          <a:xfrm>
            <a:off x="4878388" y="2733675"/>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5" name="Rectangle 14"/>
          <p:cNvSpPr/>
          <p:nvPr/>
        </p:nvSpPr>
        <p:spPr>
          <a:xfrm>
            <a:off x="4359275" y="4135438"/>
            <a:ext cx="401638"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6" name="Rectangle 15"/>
          <p:cNvSpPr/>
          <p:nvPr/>
        </p:nvSpPr>
        <p:spPr>
          <a:xfrm>
            <a:off x="4805363" y="4129088"/>
            <a:ext cx="400050" cy="215900"/>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7" name="Rectangle 16"/>
          <p:cNvSpPr/>
          <p:nvPr/>
        </p:nvSpPr>
        <p:spPr>
          <a:xfrm>
            <a:off x="4984750" y="5891213"/>
            <a:ext cx="747713" cy="277812"/>
          </a:xfrm>
          <a:prstGeom prst="rect">
            <a:avLst/>
          </a:prstGeom>
          <a:solidFill>
            <a:srgbClr val="00CC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8" name="Rectangle 17"/>
          <p:cNvSpPr/>
          <p:nvPr/>
        </p:nvSpPr>
        <p:spPr>
          <a:xfrm>
            <a:off x="6310313" y="273050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19" name="Rectangle 18"/>
          <p:cNvSpPr/>
          <p:nvPr/>
        </p:nvSpPr>
        <p:spPr>
          <a:xfrm rot="19700303">
            <a:off x="5302250" y="2597150"/>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0" name="Rectangle 19"/>
          <p:cNvSpPr/>
          <p:nvPr/>
        </p:nvSpPr>
        <p:spPr>
          <a:xfrm>
            <a:off x="6394450" y="413543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1" name="Rectangle 20"/>
          <p:cNvSpPr/>
          <p:nvPr/>
        </p:nvSpPr>
        <p:spPr>
          <a:xfrm>
            <a:off x="6853238" y="4129088"/>
            <a:ext cx="400050" cy="2159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2" name="Rectangle 21"/>
          <p:cNvSpPr/>
          <p:nvPr/>
        </p:nvSpPr>
        <p:spPr>
          <a:xfrm>
            <a:off x="5775325" y="5891213"/>
            <a:ext cx="747713" cy="277812"/>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nvGrpSpPr>
          <p:cNvPr id="39949" name="Group 60"/>
          <p:cNvGrpSpPr>
            <a:grpSpLocks/>
          </p:cNvGrpSpPr>
          <p:nvPr/>
        </p:nvGrpSpPr>
        <p:grpSpPr bwMode="auto">
          <a:xfrm>
            <a:off x="4006850" y="1057275"/>
            <a:ext cx="3838575" cy="5749925"/>
            <a:chOff x="4007566" y="1057277"/>
            <a:chExt cx="3838575" cy="5749883"/>
          </a:xfrm>
        </p:grpSpPr>
        <p:grpSp>
          <p:nvGrpSpPr>
            <p:cNvPr id="39979" name="Group 23"/>
            <p:cNvGrpSpPr>
              <a:grpSpLocks/>
            </p:cNvGrpSpPr>
            <p:nvPr/>
          </p:nvGrpSpPr>
          <p:grpSpPr bwMode="auto">
            <a:xfrm>
              <a:off x="4479963" y="1057277"/>
              <a:ext cx="2651700" cy="1183827"/>
              <a:chOff x="4445804" y="1044963"/>
              <a:chExt cx="2651700" cy="1183827"/>
            </a:xfrm>
          </p:grpSpPr>
          <p:grpSp>
            <p:nvGrpSpPr>
              <p:cNvPr id="40010" name="Group 26"/>
              <p:cNvGrpSpPr>
                <a:grpSpLocks/>
              </p:cNvGrpSpPr>
              <p:nvPr/>
            </p:nvGrpSpPr>
            <p:grpSpPr bwMode="auto">
              <a:xfrm flipH="1">
                <a:off x="4445804" y="1044963"/>
                <a:ext cx="1406395" cy="1161155"/>
                <a:chOff x="2190750" y="969536"/>
                <a:chExt cx="1406395" cy="1161155"/>
              </a:xfrm>
            </p:grpSpPr>
            <p:pic>
              <p:nvPicPr>
                <p:cNvPr id="40015" name="Picture 3"/>
                <p:cNvPicPr>
                  <a:picLocks noChangeArrowheads="1"/>
                </p:cNvPicPr>
                <p:nvPr/>
              </p:nvPicPr>
              <p:blipFill>
                <a:blip r:embed="rId4">
                  <a:extLst>
                    <a:ext uri="{28A0092B-C50C-407E-A947-70E740481C1C}">
                      <a14:useLocalDpi xmlns:a14="http://schemas.microsoft.com/office/drawing/2010/main" val="0"/>
                    </a:ext>
                  </a:extLst>
                </a:blip>
                <a:srcRect l="47029" t="16022" r="18826" b="67046"/>
                <a:stretch>
                  <a:fillRect/>
                </a:stretch>
              </p:blipFill>
              <p:spPr bwMode="auto">
                <a:xfrm rot="-1387427">
                  <a:off x="2286504" y="969536"/>
                  <a:ext cx="1310641" cy="116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28"/>
                <p:cNvSpPr/>
                <p:nvPr/>
              </p:nvSpPr>
              <p:spPr>
                <a:xfrm>
                  <a:off x="2174067" y="1117173"/>
                  <a:ext cx="266700" cy="190499"/>
                </a:xfrm>
                <a:custGeom>
                  <a:avLst/>
                  <a:gdLst>
                    <a:gd name="connsiteX0" fmla="*/ 251460 w 251460"/>
                    <a:gd name="connsiteY0" fmla="*/ 64770 h 190500"/>
                    <a:gd name="connsiteX1" fmla="*/ 232410 w 251460"/>
                    <a:gd name="connsiteY1" fmla="*/ 160020 h 190500"/>
                    <a:gd name="connsiteX2" fmla="*/ 148590 w 251460"/>
                    <a:gd name="connsiteY2" fmla="*/ 190500 h 190500"/>
                    <a:gd name="connsiteX3" fmla="*/ 34290 w 251460"/>
                    <a:gd name="connsiteY3" fmla="*/ 179070 h 190500"/>
                    <a:gd name="connsiteX4" fmla="*/ 0 w 251460"/>
                    <a:gd name="connsiteY4" fmla="*/ 7620 h 190500"/>
                    <a:gd name="connsiteX5" fmla="*/ 156210 w 251460"/>
                    <a:gd name="connsiteY5" fmla="*/ 0 h 190500"/>
                    <a:gd name="connsiteX6" fmla="*/ 251460 w 251460"/>
                    <a:gd name="connsiteY6" fmla="*/ 6477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 h="190500">
                      <a:moveTo>
                        <a:pt x="251460" y="64770"/>
                      </a:moveTo>
                      <a:lnTo>
                        <a:pt x="232410" y="160020"/>
                      </a:lnTo>
                      <a:lnTo>
                        <a:pt x="148590" y="190500"/>
                      </a:lnTo>
                      <a:lnTo>
                        <a:pt x="34290" y="179070"/>
                      </a:lnTo>
                      <a:lnTo>
                        <a:pt x="0" y="7620"/>
                      </a:lnTo>
                      <a:lnTo>
                        <a:pt x="156210" y="0"/>
                      </a:lnTo>
                      <a:lnTo>
                        <a:pt x="251460" y="647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0" name="Freeform 29"/>
                <p:cNvSpPr/>
                <p:nvPr/>
              </p:nvSpPr>
              <p:spPr>
                <a:xfrm>
                  <a:off x="2448704" y="1079073"/>
                  <a:ext cx="1039813" cy="1041392"/>
                </a:xfrm>
                <a:custGeom>
                  <a:avLst/>
                  <a:gdLst>
                    <a:gd name="connsiteX0" fmla="*/ 262890 w 1040130"/>
                    <a:gd name="connsiteY0" fmla="*/ 0 h 1024890"/>
                    <a:gd name="connsiteX1" fmla="*/ 209550 w 1040130"/>
                    <a:gd name="connsiteY1" fmla="*/ 7620 h 1024890"/>
                    <a:gd name="connsiteX2" fmla="*/ 114300 w 1040130"/>
                    <a:gd name="connsiteY2" fmla="*/ 87630 h 1024890"/>
                    <a:gd name="connsiteX3" fmla="*/ 34290 w 1040130"/>
                    <a:gd name="connsiteY3" fmla="*/ 163830 h 1024890"/>
                    <a:gd name="connsiteX4" fmla="*/ 0 w 1040130"/>
                    <a:gd name="connsiteY4" fmla="*/ 217170 h 1024890"/>
                    <a:gd name="connsiteX5" fmla="*/ 22860 w 1040130"/>
                    <a:gd name="connsiteY5" fmla="*/ 464820 h 1024890"/>
                    <a:gd name="connsiteX6" fmla="*/ 118110 w 1040130"/>
                    <a:gd name="connsiteY6" fmla="*/ 815340 h 1024890"/>
                    <a:gd name="connsiteX7" fmla="*/ 255270 w 1040130"/>
                    <a:gd name="connsiteY7" fmla="*/ 933450 h 1024890"/>
                    <a:gd name="connsiteX8" fmla="*/ 327660 w 1040130"/>
                    <a:gd name="connsiteY8" fmla="*/ 982980 h 1024890"/>
                    <a:gd name="connsiteX9" fmla="*/ 422910 w 1040130"/>
                    <a:gd name="connsiteY9" fmla="*/ 1024890 h 1024890"/>
                    <a:gd name="connsiteX10" fmla="*/ 510540 w 1040130"/>
                    <a:gd name="connsiteY10" fmla="*/ 1021080 h 1024890"/>
                    <a:gd name="connsiteX11" fmla="*/ 739140 w 1040130"/>
                    <a:gd name="connsiteY11" fmla="*/ 963930 h 1024890"/>
                    <a:gd name="connsiteX12" fmla="*/ 906780 w 1040130"/>
                    <a:gd name="connsiteY12" fmla="*/ 830580 h 1024890"/>
                    <a:gd name="connsiteX13" fmla="*/ 979170 w 1040130"/>
                    <a:gd name="connsiteY13" fmla="*/ 735330 h 1024890"/>
                    <a:gd name="connsiteX14" fmla="*/ 1032510 w 1040130"/>
                    <a:gd name="connsiteY14" fmla="*/ 598170 h 1024890"/>
                    <a:gd name="connsiteX15" fmla="*/ 1040130 w 1040130"/>
                    <a:gd name="connsiteY15" fmla="*/ 483870 h 1024890"/>
                    <a:gd name="connsiteX16" fmla="*/ 1024890 w 1040130"/>
                    <a:gd name="connsiteY16" fmla="*/ 365760 h 1024890"/>
                    <a:gd name="connsiteX17" fmla="*/ 986790 w 1040130"/>
                    <a:gd name="connsiteY17" fmla="*/ 274320 h 1024890"/>
                    <a:gd name="connsiteX18" fmla="*/ 849630 w 1040130"/>
                    <a:gd name="connsiteY18" fmla="*/ 102870 h 1024890"/>
                    <a:gd name="connsiteX19" fmla="*/ 571500 w 1040130"/>
                    <a:gd name="connsiteY19" fmla="*/ 7620 h 1024890"/>
                    <a:gd name="connsiteX20" fmla="*/ 262890 w 1040130"/>
                    <a:gd name="connsiteY20" fmla="*/ 0 h 10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0130" h="1024890">
                      <a:moveTo>
                        <a:pt x="262890" y="0"/>
                      </a:moveTo>
                      <a:lnTo>
                        <a:pt x="209550" y="7620"/>
                      </a:lnTo>
                      <a:lnTo>
                        <a:pt x="114300" y="87630"/>
                      </a:lnTo>
                      <a:lnTo>
                        <a:pt x="34290" y="163830"/>
                      </a:lnTo>
                      <a:lnTo>
                        <a:pt x="0" y="217170"/>
                      </a:lnTo>
                      <a:lnTo>
                        <a:pt x="22860" y="464820"/>
                      </a:lnTo>
                      <a:lnTo>
                        <a:pt x="118110" y="815340"/>
                      </a:lnTo>
                      <a:lnTo>
                        <a:pt x="255270" y="933450"/>
                      </a:lnTo>
                      <a:lnTo>
                        <a:pt x="327660" y="982980"/>
                      </a:lnTo>
                      <a:lnTo>
                        <a:pt x="422910" y="1024890"/>
                      </a:lnTo>
                      <a:lnTo>
                        <a:pt x="510540" y="1021080"/>
                      </a:lnTo>
                      <a:lnTo>
                        <a:pt x="739140" y="963930"/>
                      </a:lnTo>
                      <a:lnTo>
                        <a:pt x="906780" y="830580"/>
                      </a:lnTo>
                      <a:lnTo>
                        <a:pt x="979170" y="735330"/>
                      </a:lnTo>
                      <a:lnTo>
                        <a:pt x="1032510" y="598170"/>
                      </a:lnTo>
                      <a:lnTo>
                        <a:pt x="1040130" y="483870"/>
                      </a:lnTo>
                      <a:lnTo>
                        <a:pt x="1024890" y="365760"/>
                      </a:lnTo>
                      <a:lnTo>
                        <a:pt x="986790" y="274320"/>
                      </a:lnTo>
                      <a:lnTo>
                        <a:pt x="849630" y="102870"/>
                      </a:lnTo>
                      <a:lnTo>
                        <a:pt x="571500" y="7620"/>
                      </a:lnTo>
                      <a:lnTo>
                        <a:pt x="26289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nvGrpSpPr>
              <p:cNvPr id="40011" name="Group 3"/>
              <p:cNvGrpSpPr>
                <a:grpSpLocks/>
              </p:cNvGrpSpPr>
              <p:nvPr/>
            </p:nvGrpSpPr>
            <p:grpSpPr bwMode="auto">
              <a:xfrm>
                <a:off x="5691109" y="1067635"/>
                <a:ext cx="1406395" cy="1161155"/>
                <a:chOff x="2190750" y="969536"/>
                <a:chExt cx="1406395" cy="1161155"/>
              </a:xfrm>
            </p:grpSpPr>
            <p:pic>
              <p:nvPicPr>
                <p:cNvPr id="40012" name="Picture 3"/>
                <p:cNvPicPr>
                  <a:picLocks noChangeArrowheads="1"/>
                </p:cNvPicPr>
                <p:nvPr/>
              </p:nvPicPr>
              <p:blipFill>
                <a:blip r:embed="rId4">
                  <a:extLst>
                    <a:ext uri="{28A0092B-C50C-407E-A947-70E740481C1C}">
                      <a14:useLocalDpi xmlns:a14="http://schemas.microsoft.com/office/drawing/2010/main" val="0"/>
                    </a:ext>
                  </a:extLst>
                </a:blip>
                <a:srcRect l="47029" t="16022" r="18826" b="67046"/>
                <a:stretch>
                  <a:fillRect/>
                </a:stretch>
              </p:blipFill>
              <p:spPr bwMode="auto">
                <a:xfrm rot="-1387427">
                  <a:off x="2286504" y="969536"/>
                  <a:ext cx="1310641" cy="116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a:xfrm>
                  <a:off x="2190723" y="1116726"/>
                  <a:ext cx="250825" cy="190499"/>
                </a:xfrm>
                <a:custGeom>
                  <a:avLst/>
                  <a:gdLst>
                    <a:gd name="connsiteX0" fmla="*/ 251460 w 251460"/>
                    <a:gd name="connsiteY0" fmla="*/ 64770 h 190500"/>
                    <a:gd name="connsiteX1" fmla="*/ 232410 w 251460"/>
                    <a:gd name="connsiteY1" fmla="*/ 160020 h 190500"/>
                    <a:gd name="connsiteX2" fmla="*/ 148590 w 251460"/>
                    <a:gd name="connsiteY2" fmla="*/ 190500 h 190500"/>
                    <a:gd name="connsiteX3" fmla="*/ 34290 w 251460"/>
                    <a:gd name="connsiteY3" fmla="*/ 179070 h 190500"/>
                    <a:gd name="connsiteX4" fmla="*/ 0 w 251460"/>
                    <a:gd name="connsiteY4" fmla="*/ 7620 h 190500"/>
                    <a:gd name="connsiteX5" fmla="*/ 156210 w 251460"/>
                    <a:gd name="connsiteY5" fmla="*/ 0 h 190500"/>
                    <a:gd name="connsiteX6" fmla="*/ 251460 w 251460"/>
                    <a:gd name="connsiteY6" fmla="*/ 6477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 h="190500">
                      <a:moveTo>
                        <a:pt x="251460" y="64770"/>
                      </a:moveTo>
                      <a:lnTo>
                        <a:pt x="232410" y="160020"/>
                      </a:lnTo>
                      <a:lnTo>
                        <a:pt x="148590" y="190500"/>
                      </a:lnTo>
                      <a:lnTo>
                        <a:pt x="34290" y="179070"/>
                      </a:lnTo>
                      <a:lnTo>
                        <a:pt x="0" y="7620"/>
                      </a:lnTo>
                      <a:lnTo>
                        <a:pt x="156210" y="0"/>
                      </a:lnTo>
                      <a:lnTo>
                        <a:pt x="251460" y="647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 name="Freeform 2"/>
                <p:cNvSpPr/>
                <p:nvPr/>
              </p:nvSpPr>
              <p:spPr>
                <a:xfrm>
                  <a:off x="2449486" y="1078626"/>
                  <a:ext cx="1039812" cy="1025517"/>
                </a:xfrm>
                <a:custGeom>
                  <a:avLst/>
                  <a:gdLst>
                    <a:gd name="connsiteX0" fmla="*/ 262890 w 1040130"/>
                    <a:gd name="connsiteY0" fmla="*/ 0 h 1024890"/>
                    <a:gd name="connsiteX1" fmla="*/ 209550 w 1040130"/>
                    <a:gd name="connsiteY1" fmla="*/ 7620 h 1024890"/>
                    <a:gd name="connsiteX2" fmla="*/ 114300 w 1040130"/>
                    <a:gd name="connsiteY2" fmla="*/ 87630 h 1024890"/>
                    <a:gd name="connsiteX3" fmla="*/ 34290 w 1040130"/>
                    <a:gd name="connsiteY3" fmla="*/ 163830 h 1024890"/>
                    <a:gd name="connsiteX4" fmla="*/ 0 w 1040130"/>
                    <a:gd name="connsiteY4" fmla="*/ 217170 h 1024890"/>
                    <a:gd name="connsiteX5" fmla="*/ 22860 w 1040130"/>
                    <a:gd name="connsiteY5" fmla="*/ 464820 h 1024890"/>
                    <a:gd name="connsiteX6" fmla="*/ 118110 w 1040130"/>
                    <a:gd name="connsiteY6" fmla="*/ 815340 h 1024890"/>
                    <a:gd name="connsiteX7" fmla="*/ 255270 w 1040130"/>
                    <a:gd name="connsiteY7" fmla="*/ 933450 h 1024890"/>
                    <a:gd name="connsiteX8" fmla="*/ 327660 w 1040130"/>
                    <a:gd name="connsiteY8" fmla="*/ 982980 h 1024890"/>
                    <a:gd name="connsiteX9" fmla="*/ 422910 w 1040130"/>
                    <a:gd name="connsiteY9" fmla="*/ 1024890 h 1024890"/>
                    <a:gd name="connsiteX10" fmla="*/ 510540 w 1040130"/>
                    <a:gd name="connsiteY10" fmla="*/ 1021080 h 1024890"/>
                    <a:gd name="connsiteX11" fmla="*/ 739140 w 1040130"/>
                    <a:gd name="connsiteY11" fmla="*/ 963930 h 1024890"/>
                    <a:gd name="connsiteX12" fmla="*/ 906780 w 1040130"/>
                    <a:gd name="connsiteY12" fmla="*/ 830580 h 1024890"/>
                    <a:gd name="connsiteX13" fmla="*/ 979170 w 1040130"/>
                    <a:gd name="connsiteY13" fmla="*/ 735330 h 1024890"/>
                    <a:gd name="connsiteX14" fmla="*/ 1032510 w 1040130"/>
                    <a:gd name="connsiteY14" fmla="*/ 598170 h 1024890"/>
                    <a:gd name="connsiteX15" fmla="*/ 1040130 w 1040130"/>
                    <a:gd name="connsiteY15" fmla="*/ 483870 h 1024890"/>
                    <a:gd name="connsiteX16" fmla="*/ 1024890 w 1040130"/>
                    <a:gd name="connsiteY16" fmla="*/ 365760 h 1024890"/>
                    <a:gd name="connsiteX17" fmla="*/ 986790 w 1040130"/>
                    <a:gd name="connsiteY17" fmla="*/ 274320 h 1024890"/>
                    <a:gd name="connsiteX18" fmla="*/ 849630 w 1040130"/>
                    <a:gd name="connsiteY18" fmla="*/ 102870 h 1024890"/>
                    <a:gd name="connsiteX19" fmla="*/ 571500 w 1040130"/>
                    <a:gd name="connsiteY19" fmla="*/ 7620 h 1024890"/>
                    <a:gd name="connsiteX20" fmla="*/ 262890 w 1040130"/>
                    <a:gd name="connsiteY20" fmla="*/ 0 h 10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0130" h="1024890">
                      <a:moveTo>
                        <a:pt x="262890" y="0"/>
                      </a:moveTo>
                      <a:lnTo>
                        <a:pt x="209550" y="7620"/>
                      </a:lnTo>
                      <a:lnTo>
                        <a:pt x="114300" y="87630"/>
                      </a:lnTo>
                      <a:lnTo>
                        <a:pt x="34290" y="163830"/>
                      </a:lnTo>
                      <a:lnTo>
                        <a:pt x="0" y="217170"/>
                      </a:lnTo>
                      <a:lnTo>
                        <a:pt x="22860" y="464820"/>
                      </a:lnTo>
                      <a:lnTo>
                        <a:pt x="118110" y="815340"/>
                      </a:lnTo>
                      <a:lnTo>
                        <a:pt x="255270" y="933450"/>
                      </a:lnTo>
                      <a:lnTo>
                        <a:pt x="327660" y="982980"/>
                      </a:lnTo>
                      <a:lnTo>
                        <a:pt x="422910" y="1024890"/>
                      </a:lnTo>
                      <a:lnTo>
                        <a:pt x="510540" y="1021080"/>
                      </a:lnTo>
                      <a:lnTo>
                        <a:pt x="739140" y="963930"/>
                      </a:lnTo>
                      <a:lnTo>
                        <a:pt x="906780" y="830580"/>
                      </a:lnTo>
                      <a:lnTo>
                        <a:pt x="979170" y="735330"/>
                      </a:lnTo>
                      <a:lnTo>
                        <a:pt x="1032510" y="598170"/>
                      </a:lnTo>
                      <a:lnTo>
                        <a:pt x="1040130" y="483870"/>
                      </a:lnTo>
                      <a:lnTo>
                        <a:pt x="1024890" y="365760"/>
                      </a:lnTo>
                      <a:lnTo>
                        <a:pt x="986790" y="274320"/>
                      </a:lnTo>
                      <a:lnTo>
                        <a:pt x="849630" y="102870"/>
                      </a:lnTo>
                      <a:lnTo>
                        <a:pt x="571500" y="7620"/>
                      </a:lnTo>
                      <a:lnTo>
                        <a:pt x="26289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grpSp>
          <p:nvGrpSpPr>
            <p:cNvPr id="39980" name="Group 59"/>
            <p:cNvGrpSpPr>
              <a:grpSpLocks/>
            </p:cNvGrpSpPr>
            <p:nvPr/>
          </p:nvGrpSpPr>
          <p:grpSpPr bwMode="auto">
            <a:xfrm>
              <a:off x="4007566" y="2131881"/>
              <a:ext cx="3838575" cy="4675279"/>
              <a:chOff x="521398" y="2032839"/>
              <a:chExt cx="3838575" cy="4675279"/>
            </a:xfrm>
          </p:grpSpPr>
          <p:grpSp>
            <p:nvGrpSpPr>
              <p:cNvPr id="39981" name="Group 55"/>
              <p:cNvGrpSpPr>
                <a:grpSpLocks/>
              </p:cNvGrpSpPr>
              <p:nvPr/>
            </p:nvGrpSpPr>
            <p:grpSpPr bwMode="auto">
              <a:xfrm>
                <a:off x="521398" y="2032839"/>
                <a:ext cx="3838575" cy="4675279"/>
                <a:chOff x="521398" y="2032839"/>
                <a:chExt cx="3838575" cy="4675279"/>
              </a:xfrm>
            </p:grpSpPr>
            <p:grpSp>
              <p:nvGrpSpPr>
                <p:cNvPr id="39985" name="Group 41"/>
                <p:cNvGrpSpPr>
                  <a:grpSpLocks/>
                </p:cNvGrpSpPr>
                <p:nvPr/>
              </p:nvGrpSpPr>
              <p:grpSpPr bwMode="auto">
                <a:xfrm>
                  <a:off x="521398" y="2032839"/>
                  <a:ext cx="3838575" cy="4675279"/>
                  <a:chOff x="521398" y="2032839"/>
                  <a:chExt cx="3838575" cy="4675279"/>
                </a:xfrm>
              </p:grpSpPr>
              <p:pic>
                <p:nvPicPr>
                  <p:cNvPr id="39998" name="Picture 3"/>
                  <p:cNvPicPr>
                    <a:picLocks noChangeArrowheads="1"/>
                  </p:cNvPicPr>
                  <p:nvPr/>
                </p:nvPicPr>
                <p:blipFill>
                  <a:blip r:embed="rId3">
                    <a:extLst>
                      <a:ext uri="{28A0092B-C50C-407E-A947-70E740481C1C}">
                        <a14:useLocalDpi xmlns:a14="http://schemas.microsoft.com/office/drawing/2010/main" val="0"/>
                      </a:ext>
                    </a:extLst>
                  </a:blip>
                  <a:srcRect t="31812"/>
                  <a:stretch>
                    <a:fillRect/>
                  </a:stretch>
                </p:blipFill>
                <p:spPr bwMode="auto">
                  <a:xfrm>
                    <a:off x="521398" y="2032839"/>
                    <a:ext cx="3838575" cy="467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24"/>
                  <p:cNvSpPr/>
                  <p:nvPr/>
                </p:nvSpPr>
                <p:spPr>
                  <a:xfrm>
                    <a:off x="1519936" y="3980813"/>
                    <a:ext cx="157162" cy="228598"/>
                  </a:xfrm>
                  <a:custGeom>
                    <a:avLst/>
                    <a:gdLst>
                      <a:gd name="connsiteX0" fmla="*/ 156210 w 156210"/>
                      <a:gd name="connsiteY0" fmla="*/ 68580 h 228600"/>
                      <a:gd name="connsiteX1" fmla="*/ 133350 w 156210"/>
                      <a:gd name="connsiteY1" fmla="*/ 148590 h 228600"/>
                      <a:gd name="connsiteX2" fmla="*/ 0 w 156210"/>
                      <a:gd name="connsiteY2" fmla="*/ 228600 h 228600"/>
                      <a:gd name="connsiteX3" fmla="*/ 11430 w 156210"/>
                      <a:gd name="connsiteY3" fmla="*/ 110490 h 228600"/>
                      <a:gd name="connsiteX4" fmla="*/ 19050 w 156210"/>
                      <a:gd name="connsiteY4" fmla="*/ 3810 h 228600"/>
                      <a:gd name="connsiteX5" fmla="*/ 83820 w 156210"/>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 h="228600">
                        <a:moveTo>
                          <a:pt x="156210" y="68580"/>
                        </a:moveTo>
                        <a:lnTo>
                          <a:pt x="133350" y="148590"/>
                        </a:lnTo>
                        <a:lnTo>
                          <a:pt x="0" y="228600"/>
                        </a:lnTo>
                        <a:lnTo>
                          <a:pt x="11430" y="110490"/>
                        </a:lnTo>
                        <a:lnTo>
                          <a:pt x="19050" y="3810"/>
                        </a:lnTo>
                        <a:lnTo>
                          <a:pt x="83820" y="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26" name="Freeform 25"/>
                  <p:cNvSpPr/>
                  <p:nvPr/>
                </p:nvSpPr>
                <p:spPr>
                  <a:xfrm>
                    <a:off x="1345311" y="3985576"/>
                    <a:ext cx="160337" cy="220660"/>
                  </a:xfrm>
                  <a:custGeom>
                    <a:avLst/>
                    <a:gdLst>
                      <a:gd name="connsiteX0" fmla="*/ 160020 w 160020"/>
                      <a:gd name="connsiteY0" fmla="*/ 26670 h 220980"/>
                      <a:gd name="connsiteX1" fmla="*/ 144780 w 160020"/>
                      <a:gd name="connsiteY1" fmla="*/ 220980 h 220980"/>
                      <a:gd name="connsiteX2" fmla="*/ 0 w 160020"/>
                      <a:gd name="connsiteY2" fmla="*/ 205740 h 220980"/>
                      <a:gd name="connsiteX3" fmla="*/ 41910 w 160020"/>
                      <a:gd name="connsiteY3" fmla="*/ 0 h 220980"/>
                      <a:gd name="connsiteX4" fmla="*/ 160020 w 160020"/>
                      <a:gd name="connsiteY4" fmla="*/ 26670 h 22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 h="220980">
                        <a:moveTo>
                          <a:pt x="160020" y="26670"/>
                        </a:moveTo>
                        <a:lnTo>
                          <a:pt x="144780" y="220980"/>
                        </a:lnTo>
                        <a:lnTo>
                          <a:pt x="0" y="205740"/>
                        </a:lnTo>
                        <a:lnTo>
                          <a:pt x="41910" y="0"/>
                        </a:lnTo>
                        <a:lnTo>
                          <a:pt x="160020" y="266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1" name="Freeform 30"/>
                  <p:cNvSpPr/>
                  <p:nvPr/>
                </p:nvSpPr>
                <p:spPr>
                  <a:xfrm>
                    <a:off x="1051623" y="4015738"/>
                    <a:ext cx="174625" cy="190499"/>
                  </a:xfrm>
                  <a:custGeom>
                    <a:avLst/>
                    <a:gdLst>
                      <a:gd name="connsiteX0" fmla="*/ 175260 w 175260"/>
                      <a:gd name="connsiteY0" fmla="*/ 11430 h 190500"/>
                      <a:gd name="connsiteX1" fmla="*/ 144780 w 175260"/>
                      <a:gd name="connsiteY1" fmla="*/ 148590 h 190500"/>
                      <a:gd name="connsiteX2" fmla="*/ 0 w 175260"/>
                      <a:gd name="connsiteY2" fmla="*/ 190500 h 190500"/>
                      <a:gd name="connsiteX3" fmla="*/ 45720 w 175260"/>
                      <a:gd name="connsiteY3" fmla="*/ 0 h 190500"/>
                      <a:gd name="connsiteX4" fmla="*/ 45720 w 17526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 h="190500">
                        <a:moveTo>
                          <a:pt x="175260" y="11430"/>
                        </a:moveTo>
                        <a:lnTo>
                          <a:pt x="144780" y="148590"/>
                        </a:lnTo>
                        <a:lnTo>
                          <a:pt x="0" y="190500"/>
                        </a:lnTo>
                        <a:lnTo>
                          <a:pt x="45720" y="0"/>
                        </a:lnTo>
                        <a:lnTo>
                          <a:pt x="45720" y="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33" name="Freeform 32"/>
                  <p:cNvSpPr/>
                  <p:nvPr/>
                </p:nvSpPr>
                <p:spPr>
                  <a:xfrm>
                    <a:off x="902398" y="3988751"/>
                    <a:ext cx="160338" cy="220660"/>
                  </a:xfrm>
                  <a:custGeom>
                    <a:avLst/>
                    <a:gdLst>
                      <a:gd name="connsiteX0" fmla="*/ 160020 w 160020"/>
                      <a:gd name="connsiteY0" fmla="*/ 3810 h 220980"/>
                      <a:gd name="connsiteX1" fmla="*/ 125730 w 160020"/>
                      <a:gd name="connsiteY1" fmla="*/ 213360 h 220980"/>
                      <a:gd name="connsiteX2" fmla="*/ 0 w 160020"/>
                      <a:gd name="connsiteY2" fmla="*/ 220980 h 220980"/>
                      <a:gd name="connsiteX3" fmla="*/ 57150 w 160020"/>
                      <a:gd name="connsiteY3" fmla="*/ 0 h 220980"/>
                      <a:gd name="connsiteX4" fmla="*/ 160020 w 160020"/>
                      <a:gd name="connsiteY4" fmla="*/ 3810 h 22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 h="220980">
                        <a:moveTo>
                          <a:pt x="160020" y="3810"/>
                        </a:moveTo>
                        <a:lnTo>
                          <a:pt x="125730" y="213360"/>
                        </a:lnTo>
                        <a:lnTo>
                          <a:pt x="0" y="220980"/>
                        </a:lnTo>
                        <a:lnTo>
                          <a:pt x="57150" y="0"/>
                        </a:lnTo>
                        <a:lnTo>
                          <a:pt x="160020" y="38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5" name="Freeform 34"/>
                  <p:cNvSpPr/>
                  <p:nvPr/>
                </p:nvSpPr>
                <p:spPr>
                  <a:xfrm>
                    <a:off x="1215136" y="3977638"/>
                    <a:ext cx="144462" cy="212723"/>
                  </a:xfrm>
                  <a:custGeom>
                    <a:avLst/>
                    <a:gdLst>
                      <a:gd name="connsiteX0" fmla="*/ 53340 w 144780"/>
                      <a:gd name="connsiteY0" fmla="*/ 0 h 213360"/>
                      <a:gd name="connsiteX1" fmla="*/ 144780 w 144780"/>
                      <a:gd name="connsiteY1" fmla="*/ 3810 h 213360"/>
                      <a:gd name="connsiteX2" fmla="*/ 91440 w 144780"/>
                      <a:gd name="connsiteY2" fmla="*/ 190500 h 213360"/>
                      <a:gd name="connsiteX3" fmla="*/ 11430 w 144780"/>
                      <a:gd name="connsiteY3" fmla="*/ 205740 h 213360"/>
                      <a:gd name="connsiteX4" fmla="*/ 0 w 144780"/>
                      <a:gd name="connsiteY4" fmla="*/ 213360 h 213360"/>
                      <a:gd name="connsiteX5" fmla="*/ 53340 w 144780"/>
                      <a:gd name="connsiteY5" fmla="*/ 0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0" h="213360">
                        <a:moveTo>
                          <a:pt x="53340" y="0"/>
                        </a:moveTo>
                        <a:lnTo>
                          <a:pt x="144780" y="3810"/>
                        </a:lnTo>
                        <a:lnTo>
                          <a:pt x="91440" y="190500"/>
                        </a:lnTo>
                        <a:lnTo>
                          <a:pt x="11430" y="205740"/>
                        </a:lnTo>
                        <a:lnTo>
                          <a:pt x="0" y="213360"/>
                        </a:lnTo>
                        <a:lnTo>
                          <a:pt x="533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6" name="Freeform 35"/>
                  <p:cNvSpPr/>
                  <p:nvPr/>
                </p:nvSpPr>
                <p:spPr>
                  <a:xfrm>
                    <a:off x="800798" y="3961763"/>
                    <a:ext cx="125413" cy="214311"/>
                  </a:xfrm>
                  <a:custGeom>
                    <a:avLst/>
                    <a:gdLst>
                      <a:gd name="connsiteX0" fmla="*/ 125730 w 125730"/>
                      <a:gd name="connsiteY0" fmla="*/ 26670 h 213360"/>
                      <a:gd name="connsiteX1" fmla="*/ 95250 w 125730"/>
                      <a:gd name="connsiteY1" fmla="*/ 160020 h 213360"/>
                      <a:gd name="connsiteX2" fmla="*/ 64770 w 125730"/>
                      <a:gd name="connsiteY2" fmla="*/ 213360 h 213360"/>
                      <a:gd name="connsiteX3" fmla="*/ 0 w 125730"/>
                      <a:gd name="connsiteY3" fmla="*/ 167640 h 213360"/>
                      <a:gd name="connsiteX4" fmla="*/ 15240 w 125730"/>
                      <a:gd name="connsiteY4" fmla="*/ 0 h 213360"/>
                      <a:gd name="connsiteX5" fmla="*/ 125730 w 125730"/>
                      <a:gd name="connsiteY5" fmla="*/ 26670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 h="213360">
                        <a:moveTo>
                          <a:pt x="125730" y="26670"/>
                        </a:moveTo>
                        <a:lnTo>
                          <a:pt x="95250" y="160020"/>
                        </a:lnTo>
                        <a:lnTo>
                          <a:pt x="64770" y="213360"/>
                        </a:lnTo>
                        <a:lnTo>
                          <a:pt x="0" y="167640"/>
                        </a:lnTo>
                        <a:lnTo>
                          <a:pt x="15240" y="0"/>
                        </a:lnTo>
                        <a:lnTo>
                          <a:pt x="125730" y="2667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7" name="Freeform 36"/>
                  <p:cNvSpPr/>
                  <p:nvPr/>
                </p:nvSpPr>
                <p:spPr>
                  <a:xfrm>
                    <a:off x="2921698" y="4015738"/>
                    <a:ext cx="190500" cy="190499"/>
                  </a:xfrm>
                  <a:custGeom>
                    <a:avLst/>
                    <a:gdLst>
                      <a:gd name="connsiteX0" fmla="*/ 0 w 190500"/>
                      <a:gd name="connsiteY0" fmla="*/ 19050 h 190500"/>
                      <a:gd name="connsiteX1" fmla="*/ 38100 w 190500"/>
                      <a:gd name="connsiteY1" fmla="*/ 190500 h 190500"/>
                      <a:gd name="connsiteX2" fmla="*/ 190500 w 190500"/>
                      <a:gd name="connsiteY2" fmla="*/ 175260 h 190500"/>
                      <a:gd name="connsiteX3" fmla="*/ 156210 w 190500"/>
                      <a:gd name="connsiteY3" fmla="*/ 0 h 190500"/>
                      <a:gd name="connsiteX4" fmla="*/ 60960 w 190500"/>
                      <a:gd name="connsiteY4" fmla="*/ 381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0" y="19050"/>
                        </a:moveTo>
                        <a:lnTo>
                          <a:pt x="38100" y="190500"/>
                        </a:lnTo>
                        <a:lnTo>
                          <a:pt x="190500" y="175260"/>
                        </a:lnTo>
                        <a:lnTo>
                          <a:pt x="156210" y="0"/>
                        </a:lnTo>
                        <a:lnTo>
                          <a:pt x="60960" y="381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38" name="Freeform 37"/>
                  <p:cNvSpPr/>
                  <p:nvPr/>
                </p:nvSpPr>
                <p:spPr>
                  <a:xfrm>
                    <a:off x="3105848" y="4015738"/>
                    <a:ext cx="152400" cy="187324"/>
                  </a:xfrm>
                  <a:custGeom>
                    <a:avLst/>
                    <a:gdLst>
                      <a:gd name="connsiteX0" fmla="*/ 125730 w 152400"/>
                      <a:gd name="connsiteY0" fmla="*/ 0 h 186690"/>
                      <a:gd name="connsiteX1" fmla="*/ 152400 w 152400"/>
                      <a:gd name="connsiteY1" fmla="*/ 175260 h 186690"/>
                      <a:gd name="connsiteX2" fmla="*/ 30480 w 152400"/>
                      <a:gd name="connsiteY2" fmla="*/ 186690 h 186690"/>
                      <a:gd name="connsiteX3" fmla="*/ 0 w 152400"/>
                      <a:gd name="connsiteY3" fmla="*/ 3810 h 186690"/>
                      <a:gd name="connsiteX4" fmla="*/ 64770 w 152400"/>
                      <a:gd name="connsiteY4" fmla="*/ 0 h 186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86690">
                        <a:moveTo>
                          <a:pt x="125730" y="0"/>
                        </a:moveTo>
                        <a:lnTo>
                          <a:pt x="152400" y="175260"/>
                        </a:lnTo>
                        <a:lnTo>
                          <a:pt x="30480" y="186690"/>
                        </a:lnTo>
                        <a:lnTo>
                          <a:pt x="0" y="3810"/>
                        </a:lnTo>
                        <a:lnTo>
                          <a:pt x="64770" y="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39" name="Freeform 38"/>
                  <p:cNvSpPr/>
                  <p:nvPr/>
                </p:nvSpPr>
                <p:spPr>
                  <a:xfrm>
                    <a:off x="3356673" y="4034787"/>
                    <a:ext cx="174625" cy="168274"/>
                  </a:xfrm>
                  <a:custGeom>
                    <a:avLst/>
                    <a:gdLst>
                      <a:gd name="connsiteX0" fmla="*/ 0 w 175260"/>
                      <a:gd name="connsiteY0" fmla="*/ 3810 h 167640"/>
                      <a:gd name="connsiteX1" fmla="*/ 45720 w 175260"/>
                      <a:gd name="connsiteY1" fmla="*/ 167640 h 167640"/>
                      <a:gd name="connsiteX2" fmla="*/ 175260 w 175260"/>
                      <a:gd name="connsiteY2" fmla="*/ 152400 h 167640"/>
                      <a:gd name="connsiteX3" fmla="*/ 137160 w 175260"/>
                      <a:gd name="connsiteY3" fmla="*/ 0 h 167640"/>
                      <a:gd name="connsiteX4" fmla="*/ 0 w 175260"/>
                      <a:gd name="connsiteY4" fmla="*/ 381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 h="167640">
                        <a:moveTo>
                          <a:pt x="0" y="3810"/>
                        </a:moveTo>
                        <a:lnTo>
                          <a:pt x="45720" y="167640"/>
                        </a:lnTo>
                        <a:lnTo>
                          <a:pt x="175260" y="152400"/>
                        </a:lnTo>
                        <a:lnTo>
                          <a:pt x="137160" y="0"/>
                        </a:lnTo>
                        <a:lnTo>
                          <a:pt x="0" y="381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0" name="Freeform 39"/>
                  <p:cNvSpPr/>
                  <p:nvPr/>
                </p:nvSpPr>
                <p:spPr>
                  <a:xfrm>
                    <a:off x="3517011" y="4018913"/>
                    <a:ext cx="155575" cy="179387"/>
                  </a:xfrm>
                  <a:custGeom>
                    <a:avLst/>
                    <a:gdLst>
                      <a:gd name="connsiteX0" fmla="*/ 121920 w 156210"/>
                      <a:gd name="connsiteY0" fmla="*/ 0 h 179070"/>
                      <a:gd name="connsiteX1" fmla="*/ 156210 w 156210"/>
                      <a:gd name="connsiteY1" fmla="*/ 179070 h 179070"/>
                      <a:gd name="connsiteX2" fmla="*/ 57150 w 156210"/>
                      <a:gd name="connsiteY2" fmla="*/ 179070 h 179070"/>
                      <a:gd name="connsiteX3" fmla="*/ 0 w 156210"/>
                      <a:gd name="connsiteY3" fmla="*/ 3810 h 179070"/>
                      <a:gd name="connsiteX4" fmla="*/ 121920 w 156210"/>
                      <a:gd name="connsiteY4" fmla="*/ 0 h 17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 h="179070">
                        <a:moveTo>
                          <a:pt x="121920" y="0"/>
                        </a:moveTo>
                        <a:lnTo>
                          <a:pt x="156210" y="179070"/>
                        </a:lnTo>
                        <a:lnTo>
                          <a:pt x="57150" y="179070"/>
                        </a:lnTo>
                        <a:lnTo>
                          <a:pt x="0" y="3810"/>
                        </a:lnTo>
                        <a:lnTo>
                          <a:pt x="121920" y="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1" name="Freeform 40"/>
                  <p:cNvSpPr/>
                  <p:nvPr/>
                </p:nvSpPr>
                <p:spPr>
                  <a:xfrm>
                    <a:off x="3661473" y="3988751"/>
                    <a:ext cx="106363" cy="244473"/>
                  </a:xfrm>
                  <a:custGeom>
                    <a:avLst/>
                    <a:gdLst>
                      <a:gd name="connsiteX0" fmla="*/ 80010 w 106680"/>
                      <a:gd name="connsiteY0" fmla="*/ 0 h 243840"/>
                      <a:gd name="connsiteX1" fmla="*/ 106680 w 106680"/>
                      <a:gd name="connsiteY1" fmla="*/ 228600 h 243840"/>
                      <a:gd name="connsiteX2" fmla="*/ 45720 w 106680"/>
                      <a:gd name="connsiteY2" fmla="*/ 243840 h 243840"/>
                      <a:gd name="connsiteX3" fmla="*/ 0 w 106680"/>
                      <a:gd name="connsiteY3" fmla="*/ 19050 h 243840"/>
                      <a:gd name="connsiteX4" fmla="*/ 80010 w 106680"/>
                      <a:gd name="connsiteY4" fmla="*/ 0 h 243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 h="243840">
                        <a:moveTo>
                          <a:pt x="80010" y="0"/>
                        </a:moveTo>
                        <a:lnTo>
                          <a:pt x="106680" y="228600"/>
                        </a:lnTo>
                        <a:lnTo>
                          <a:pt x="45720" y="243840"/>
                        </a:lnTo>
                        <a:lnTo>
                          <a:pt x="0" y="19050"/>
                        </a:lnTo>
                        <a:lnTo>
                          <a:pt x="80010" y="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grpSp>
            <p:sp>
              <p:nvSpPr>
                <p:cNvPr id="43" name="Freeform 42"/>
                <p:cNvSpPr/>
                <p:nvPr/>
              </p:nvSpPr>
              <p:spPr>
                <a:xfrm>
                  <a:off x="3112198" y="2596523"/>
                  <a:ext cx="103188" cy="165099"/>
                </a:xfrm>
                <a:custGeom>
                  <a:avLst/>
                  <a:gdLst>
                    <a:gd name="connsiteX0" fmla="*/ 25400 w 104140"/>
                    <a:gd name="connsiteY0" fmla="*/ 0 h 165100"/>
                    <a:gd name="connsiteX1" fmla="*/ 0 w 104140"/>
                    <a:gd name="connsiteY1" fmla="*/ 121920 h 165100"/>
                    <a:gd name="connsiteX2" fmla="*/ 45720 w 104140"/>
                    <a:gd name="connsiteY2" fmla="*/ 165100 h 165100"/>
                    <a:gd name="connsiteX3" fmla="*/ 99060 w 104140"/>
                    <a:gd name="connsiteY3" fmla="*/ 114300 h 165100"/>
                    <a:gd name="connsiteX4" fmla="*/ 104140 w 104140"/>
                    <a:gd name="connsiteY4" fmla="*/ 35560 h 165100"/>
                    <a:gd name="connsiteX5" fmla="*/ 88900 w 104140"/>
                    <a:gd name="connsiteY5" fmla="*/ 254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140" h="165100">
                      <a:moveTo>
                        <a:pt x="25400" y="0"/>
                      </a:moveTo>
                      <a:lnTo>
                        <a:pt x="0" y="121920"/>
                      </a:lnTo>
                      <a:lnTo>
                        <a:pt x="45720" y="165100"/>
                      </a:lnTo>
                      <a:lnTo>
                        <a:pt x="99060" y="114300"/>
                      </a:lnTo>
                      <a:lnTo>
                        <a:pt x="104140" y="35560"/>
                      </a:lnTo>
                      <a:lnTo>
                        <a:pt x="88900" y="254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4" name="Freeform 43"/>
                <p:cNvSpPr/>
                <p:nvPr/>
              </p:nvSpPr>
              <p:spPr>
                <a:xfrm>
                  <a:off x="3016948" y="2598111"/>
                  <a:ext cx="88900" cy="160336"/>
                </a:xfrm>
                <a:custGeom>
                  <a:avLst/>
                  <a:gdLst>
                    <a:gd name="connsiteX0" fmla="*/ 7620 w 88900"/>
                    <a:gd name="connsiteY0" fmla="*/ 0 h 160020"/>
                    <a:gd name="connsiteX1" fmla="*/ 88900 w 88900"/>
                    <a:gd name="connsiteY1" fmla="*/ 5080 h 160020"/>
                    <a:gd name="connsiteX2" fmla="*/ 68580 w 88900"/>
                    <a:gd name="connsiteY2" fmla="*/ 160020 h 160020"/>
                    <a:gd name="connsiteX3" fmla="*/ 0 w 88900"/>
                    <a:gd name="connsiteY3" fmla="*/ 147320 h 160020"/>
                    <a:gd name="connsiteX4" fmla="*/ 7620 w 88900"/>
                    <a:gd name="connsiteY4" fmla="*/ 0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 h="160020">
                      <a:moveTo>
                        <a:pt x="7620" y="0"/>
                      </a:moveTo>
                      <a:lnTo>
                        <a:pt x="88900" y="5080"/>
                      </a:lnTo>
                      <a:lnTo>
                        <a:pt x="68580" y="160020"/>
                      </a:lnTo>
                      <a:lnTo>
                        <a:pt x="0" y="147320"/>
                      </a:lnTo>
                      <a:lnTo>
                        <a:pt x="762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5" name="Freeform 44"/>
                <p:cNvSpPr/>
                <p:nvPr/>
              </p:nvSpPr>
              <p:spPr>
                <a:xfrm>
                  <a:off x="2880423" y="2602873"/>
                  <a:ext cx="117475" cy="125412"/>
                </a:xfrm>
                <a:custGeom>
                  <a:avLst/>
                  <a:gdLst>
                    <a:gd name="connsiteX0" fmla="*/ 114300 w 116840"/>
                    <a:gd name="connsiteY0" fmla="*/ 0 h 124460"/>
                    <a:gd name="connsiteX1" fmla="*/ 116840 w 116840"/>
                    <a:gd name="connsiteY1" fmla="*/ 124460 h 124460"/>
                    <a:gd name="connsiteX2" fmla="*/ 0 w 116840"/>
                    <a:gd name="connsiteY2" fmla="*/ 124460 h 124460"/>
                    <a:gd name="connsiteX3" fmla="*/ 10160 w 116840"/>
                    <a:gd name="connsiteY3" fmla="*/ 27940 h 124460"/>
                    <a:gd name="connsiteX4" fmla="*/ 55880 w 116840"/>
                    <a:gd name="connsiteY4" fmla="*/ 17780 h 124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 h="124460">
                      <a:moveTo>
                        <a:pt x="114300" y="0"/>
                      </a:moveTo>
                      <a:cubicBezTo>
                        <a:pt x="115147" y="41487"/>
                        <a:pt x="115993" y="82973"/>
                        <a:pt x="116840" y="124460"/>
                      </a:cubicBezTo>
                      <a:lnTo>
                        <a:pt x="0" y="124460"/>
                      </a:lnTo>
                      <a:lnTo>
                        <a:pt x="10160" y="27940"/>
                      </a:lnTo>
                      <a:lnTo>
                        <a:pt x="55880" y="1778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6" name="Freeform 45"/>
                <p:cNvSpPr/>
                <p:nvPr/>
              </p:nvSpPr>
              <p:spPr>
                <a:xfrm>
                  <a:off x="2562923" y="2483812"/>
                  <a:ext cx="198438" cy="207960"/>
                </a:xfrm>
                <a:custGeom>
                  <a:avLst/>
                  <a:gdLst>
                    <a:gd name="connsiteX0" fmla="*/ 198120 w 198120"/>
                    <a:gd name="connsiteY0" fmla="*/ 121920 h 208280"/>
                    <a:gd name="connsiteX1" fmla="*/ 144780 w 198120"/>
                    <a:gd name="connsiteY1" fmla="*/ 208280 h 208280"/>
                    <a:gd name="connsiteX2" fmla="*/ 0 w 198120"/>
                    <a:gd name="connsiteY2" fmla="*/ 144780 h 208280"/>
                    <a:gd name="connsiteX3" fmla="*/ 99060 w 198120"/>
                    <a:gd name="connsiteY3" fmla="*/ 0 h 208280"/>
                    <a:gd name="connsiteX4" fmla="*/ 144780 w 198120"/>
                    <a:gd name="connsiteY4" fmla="*/ 66040 h 20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 h="208280">
                      <a:moveTo>
                        <a:pt x="198120" y="121920"/>
                      </a:moveTo>
                      <a:lnTo>
                        <a:pt x="144780" y="208280"/>
                      </a:lnTo>
                      <a:lnTo>
                        <a:pt x="0" y="144780"/>
                      </a:lnTo>
                      <a:lnTo>
                        <a:pt x="99060" y="0"/>
                      </a:lnTo>
                      <a:lnTo>
                        <a:pt x="144780" y="6604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7" name="Freeform 46"/>
                <p:cNvSpPr/>
                <p:nvPr/>
              </p:nvSpPr>
              <p:spPr>
                <a:xfrm>
                  <a:off x="2445448" y="2390149"/>
                  <a:ext cx="188913" cy="220661"/>
                </a:xfrm>
                <a:custGeom>
                  <a:avLst/>
                  <a:gdLst>
                    <a:gd name="connsiteX0" fmla="*/ 187960 w 187960"/>
                    <a:gd name="connsiteY0" fmla="*/ 68580 h 220980"/>
                    <a:gd name="connsiteX1" fmla="*/ 101600 w 187960"/>
                    <a:gd name="connsiteY1" fmla="*/ 220980 h 220980"/>
                    <a:gd name="connsiteX2" fmla="*/ 0 w 187960"/>
                    <a:gd name="connsiteY2" fmla="*/ 154940 h 220980"/>
                    <a:gd name="connsiteX3" fmla="*/ 106680 w 187960"/>
                    <a:gd name="connsiteY3" fmla="*/ 0 h 220980"/>
                    <a:gd name="connsiteX4" fmla="*/ 187960 w 187960"/>
                    <a:gd name="connsiteY4" fmla="*/ 68580 h 220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60" h="220980">
                      <a:moveTo>
                        <a:pt x="187960" y="68580"/>
                      </a:moveTo>
                      <a:lnTo>
                        <a:pt x="101600" y="220980"/>
                      </a:lnTo>
                      <a:lnTo>
                        <a:pt x="0" y="154940"/>
                      </a:lnTo>
                      <a:lnTo>
                        <a:pt x="106680" y="0"/>
                      </a:lnTo>
                      <a:lnTo>
                        <a:pt x="187960" y="6858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8" name="Freeform 47"/>
                <p:cNvSpPr/>
                <p:nvPr/>
              </p:nvSpPr>
              <p:spPr>
                <a:xfrm>
                  <a:off x="2080323" y="2374275"/>
                  <a:ext cx="131763" cy="120649"/>
                </a:xfrm>
                <a:custGeom>
                  <a:avLst/>
                  <a:gdLst>
                    <a:gd name="connsiteX0" fmla="*/ 0 w 132080"/>
                    <a:gd name="connsiteY0" fmla="*/ 10160 h 119380"/>
                    <a:gd name="connsiteX1" fmla="*/ 71120 w 132080"/>
                    <a:gd name="connsiteY1" fmla="*/ 119380 h 119380"/>
                    <a:gd name="connsiteX2" fmla="*/ 132080 w 132080"/>
                    <a:gd name="connsiteY2" fmla="*/ 88900 h 119380"/>
                    <a:gd name="connsiteX3" fmla="*/ 71120 w 132080"/>
                    <a:gd name="connsiteY3" fmla="*/ 0 h 119380"/>
                    <a:gd name="connsiteX4" fmla="*/ 0 w 132080"/>
                    <a:gd name="connsiteY4" fmla="*/ 10160 h 119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 h="119380">
                      <a:moveTo>
                        <a:pt x="0" y="10160"/>
                      </a:moveTo>
                      <a:lnTo>
                        <a:pt x="71120" y="119380"/>
                      </a:lnTo>
                      <a:lnTo>
                        <a:pt x="132080" y="88900"/>
                      </a:lnTo>
                      <a:lnTo>
                        <a:pt x="71120" y="0"/>
                      </a:lnTo>
                      <a:lnTo>
                        <a:pt x="0" y="1016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49" name="Freeform 48"/>
                <p:cNvSpPr/>
                <p:nvPr/>
              </p:nvSpPr>
              <p:spPr>
                <a:xfrm>
                  <a:off x="1956498" y="2407612"/>
                  <a:ext cx="171450" cy="169861"/>
                </a:xfrm>
                <a:custGeom>
                  <a:avLst/>
                  <a:gdLst>
                    <a:gd name="connsiteX0" fmla="*/ 0 w 172720"/>
                    <a:gd name="connsiteY0" fmla="*/ 81280 h 170180"/>
                    <a:gd name="connsiteX1" fmla="*/ 60960 w 172720"/>
                    <a:gd name="connsiteY1" fmla="*/ 170180 h 170180"/>
                    <a:gd name="connsiteX2" fmla="*/ 172720 w 172720"/>
                    <a:gd name="connsiteY2" fmla="*/ 109220 h 170180"/>
                    <a:gd name="connsiteX3" fmla="*/ 96520 w 172720"/>
                    <a:gd name="connsiteY3" fmla="*/ 0 h 170180"/>
                    <a:gd name="connsiteX4" fmla="*/ 38100 w 172720"/>
                    <a:gd name="connsiteY4" fmla="*/ 43180 h 17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20" h="170180">
                      <a:moveTo>
                        <a:pt x="0" y="81280"/>
                      </a:moveTo>
                      <a:lnTo>
                        <a:pt x="60960" y="170180"/>
                      </a:lnTo>
                      <a:lnTo>
                        <a:pt x="172720" y="109220"/>
                      </a:lnTo>
                      <a:lnTo>
                        <a:pt x="96520" y="0"/>
                      </a:lnTo>
                      <a:lnTo>
                        <a:pt x="38100" y="4318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0" name="Freeform 49"/>
                <p:cNvSpPr/>
                <p:nvPr/>
              </p:nvSpPr>
              <p:spPr>
                <a:xfrm>
                  <a:off x="1831086" y="2507624"/>
                  <a:ext cx="182562" cy="184149"/>
                </a:xfrm>
                <a:custGeom>
                  <a:avLst/>
                  <a:gdLst>
                    <a:gd name="connsiteX0" fmla="*/ 0 w 162560"/>
                    <a:gd name="connsiteY0" fmla="*/ 73660 h 167640"/>
                    <a:gd name="connsiteX1" fmla="*/ 81280 w 162560"/>
                    <a:gd name="connsiteY1" fmla="*/ 167640 h 167640"/>
                    <a:gd name="connsiteX2" fmla="*/ 162560 w 162560"/>
                    <a:gd name="connsiteY2" fmla="*/ 111760 h 167640"/>
                    <a:gd name="connsiteX3" fmla="*/ 86360 w 162560"/>
                    <a:gd name="connsiteY3" fmla="*/ 0 h 167640"/>
                    <a:gd name="connsiteX4" fmla="*/ 0 w 162560"/>
                    <a:gd name="connsiteY4" fmla="*/ 7366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0" h="167640">
                      <a:moveTo>
                        <a:pt x="0" y="73660"/>
                      </a:moveTo>
                      <a:lnTo>
                        <a:pt x="81280" y="167640"/>
                      </a:lnTo>
                      <a:lnTo>
                        <a:pt x="162560" y="111760"/>
                      </a:lnTo>
                      <a:lnTo>
                        <a:pt x="86360" y="0"/>
                      </a:lnTo>
                      <a:lnTo>
                        <a:pt x="0" y="7366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1" name="Freeform 50"/>
                <p:cNvSpPr/>
                <p:nvPr/>
              </p:nvSpPr>
              <p:spPr>
                <a:xfrm>
                  <a:off x="1742186" y="2644148"/>
                  <a:ext cx="68262" cy="98424"/>
                </a:xfrm>
                <a:custGeom>
                  <a:avLst/>
                  <a:gdLst>
                    <a:gd name="connsiteX0" fmla="*/ 0 w 68580"/>
                    <a:gd name="connsiteY0" fmla="*/ 0 h 99060"/>
                    <a:gd name="connsiteX1" fmla="*/ 15240 w 68580"/>
                    <a:gd name="connsiteY1" fmla="*/ 99060 h 99060"/>
                    <a:gd name="connsiteX2" fmla="*/ 68580 w 68580"/>
                    <a:gd name="connsiteY2" fmla="*/ 93980 h 99060"/>
                    <a:gd name="connsiteX3" fmla="*/ 53340 w 68580"/>
                    <a:gd name="connsiteY3" fmla="*/ 17780 h 99060"/>
                    <a:gd name="connsiteX4" fmla="*/ 0 w 68580"/>
                    <a:gd name="connsiteY4" fmla="*/ 0 h 99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99060">
                      <a:moveTo>
                        <a:pt x="0" y="0"/>
                      </a:moveTo>
                      <a:lnTo>
                        <a:pt x="15240" y="99060"/>
                      </a:lnTo>
                      <a:lnTo>
                        <a:pt x="68580" y="93980"/>
                      </a:lnTo>
                      <a:lnTo>
                        <a:pt x="53340" y="17780"/>
                      </a:lnTo>
                      <a:lnTo>
                        <a:pt x="0" y="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2" name="Freeform 51"/>
                <p:cNvSpPr/>
                <p:nvPr/>
              </p:nvSpPr>
              <p:spPr>
                <a:xfrm>
                  <a:off x="1569148" y="2590173"/>
                  <a:ext cx="160338" cy="203199"/>
                </a:xfrm>
                <a:custGeom>
                  <a:avLst/>
                  <a:gdLst>
                    <a:gd name="connsiteX0" fmla="*/ 124460 w 160020"/>
                    <a:gd name="connsiteY0" fmla="*/ 30480 h 203200"/>
                    <a:gd name="connsiteX1" fmla="*/ 152400 w 160020"/>
                    <a:gd name="connsiteY1" fmla="*/ 81280 h 203200"/>
                    <a:gd name="connsiteX2" fmla="*/ 160020 w 160020"/>
                    <a:gd name="connsiteY2" fmla="*/ 137160 h 203200"/>
                    <a:gd name="connsiteX3" fmla="*/ 12700 w 160020"/>
                    <a:gd name="connsiteY3" fmla="*/ 203200 h 203200"/>
                    <a:gd name="connsiteX4" fmla="*/ 10160 w 160020"/>
                    <a:gd name="connsiteY4" fmla="*/ 88900 h 203200"/>
                    <a:gd name="connsiteX5" fmla="*/ 0 w 160020"/>
                    <a:gd name="connsiteY5" fmla="*/ 0 h 203200"/>
                    <a:gd name="connsiteX6" fmla="*/ 66040 w 160020"/>
                    <a:gd name="connsiteY6" fmla="*/ 1524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20" h="203200">
                      <a:moveTo>
                        <a:pt x="124460" y="30480"/>
                      </a:moveTo>
                      <a:lnTo>
                        <a:pt x="152400" y="81280"/>
                      </a:lnTo>
                      <a:lnTo>
                        <a:pt x="160020" y="137160"/>
                      </a:lnTo>
                      <a:lnTo>
                        <a:pt x="12700" y="203200"/>
                      </a:lnTo>
                      <a:cubicBezTo>
                        <a:pt x="11853" y="165100"/>
                        <a:pt x="11007" y="127000"/>
                        <a:pt x="10160" y="88900"/>
                      </a:cubicBezTo>
                      <a:lnTo>
                        <a:pt x="0" y="0"/>
                      </a:lnTo>
                      <a:lnTo>
                        <a:pt x="66040" y="1524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3" name="Freeform 52"/>
                <p:cNvSpPr/>
                <p:nvPr/>
              </p:nvSpPr>
              <p:spPr>
                <a:xfrm>
                  <a:off x="1465961" y="2572711"/>
                  <a:ext cx="90487" cy="239710"/>
                </a:xfrm>
                <a:custGeom>
                  <a:avLst/>
                  <a:gdLst>
                    <a:gd name="connsiteX0" fmla="*/ 68580 w 91440"/>
                    <a:gd name="connsiteY0" fmla="*/ 12700 h 238760"/>
                    <a:gd name="connsiteX1" fmla="*/ 91440 w 91440"/>
                    <a:gd name="connsiteY1" fmla="*/ 210820 h 238760"/>
                    <a:gd name="connsiteX2" fmla="*/ 0 w 91440"/>
                    <a:gd name="connsiteY2" fmla="*/ 238760 h 238760"/>
                    <a:gd name="connsiteX3" fmla="*/ 12700 w 91440"/>
                    <a:gd name="connsiteY3" fmla="*/ 147320 h 238760"/>
                    <a:gd name="connsiteX4" fmla="*/ 7620 w 91440"/>
                    <a:gd name="connsiteY4" fmla="*/ 71120 h 238760"/>
                    <a:gd name="connsiteX5" fmla="*/ 5080 w 91440"/>
                    <a:gd name="connsiteY5" fmla="*/ 0 h 238760"/>
                    <a:gd name="connsiteX6" fmla="*/ 68580 w 91440"/>
                    <a:gd name="connsiteY6" fmla="*/ 12700 h 23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 h="238760">
                      <a:moveTo>
                        <a:pt x="68580" y="12700"/>
                      </a:moveTo>
                      <a:lnTo>
                        <a:pt x="91440" y="210820"/>
                      </a:lnTo>
                      <a:lnTo>
                        <a:pt x="0" y="238760"/>
                      </a:lnTo>
                      <a:lnTo>
                        <a:pt x="12700" y="147320"/>
                      </a:lnTo>
                      <a:lnTo>
                        <a:pt x="7620" y="71120"/>
                      </a:lnTo>
                      <a:cubicBezTo>
                        <a:pt x="6773" y="47413"/>
                        <a:pt x="5927" y="23707"/>
                        <a:pt x="5080" y="0"/>
                      </a:cubicBezTo>
                      <a:lnTo>
                        <a:pt x="68580" y="12700"/>
                      </a:lnTo>
                      <a:close/>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4" name="Freeform 53"/>
                <p:cNvSpPr/>
                <p:nvPr/>
              </p:nvSpPr>
              <p:spPr>
                <a:xfrm>
                  <a:off x="1346898" y="2560011"/>
                  <a:ext cx="107950" cy="266698"/>
                </a:xfrm>
                <a:custGeom>
                  <a:avLst/>
                  <a:gdLst>
                    <a:gd name="connsiteX0" fmla="*/ 81280 w 109220"/>
                    <a:gd name="connsiteY0" fmla="*/ 0 h 266700"/>
                    <a:gd name="connsiteX1" fmla="*/ 109220 w 109220"/>
                    <a:gd name="connsiteY1" fmla="*/ 111760 h 266700"/>
                    <a:gd name="connsiteX2" fmla="*/ 101600 w 109220"/>
                    <a:gd name="connsiteY2" fmla="*/ 210820 h 266700"/>
                    <a:gd name="connsiteX3" fmla="*/ 83820 w 109220"/>
                    <a:gd name="connsiteY3" fmla="*/ 266700 h 266700"/>
                    <a:gd name="connsiteX4" fmla="*/ 15240 w 109220"/>
                    <a:gd name="connsiteY4" fmla="*/ 243840 h 266700"/>
                    <a:gd name="connsiteX5" fmla="*/ 0 w 109220"/>
                    <a:gd name="connsiteY5" fmla="*/ 83820 h 266700"/>
                    <a:gd name="connsiteX6" fmla="*/ 25400 w 109220"/>
                    <a:gd name="connsiteY6" fmla="*/ 12700 h 266700"/>
                    <a:gd name="connsiteX7" fmla="*/ 27940 w 109220"/>
                    <a:gd name="connsiteY7" fmla="*/ 12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 h="266700">
                      <a:moveTo>
                        <a:pt x="81280" y="0"/>
                      </a:moveTo>
                      <a:lnTo>
                        <a:pt x="109220" y="111760"/>
                      </a:lnTo>
                      <a:lnTo>
                        <a:pt x="101600" y="210820"/>
                      </a:lnTo>
                      <a:lnTo>
                        <a:pt x="83820" y="266700"/>
                      </a:lnTo>
                      <a:lnTo>
                        <a:pt x="15240" y="243840"/>
                      </a:lnTo>
                      <a:lnTo>
                        <a:pt x="0" y="83820"/>
                      </a:lnTo>
                      <a:lnTo>
                        <a:pt x="25400" y="12700"/>
                      </a:lnTo>
                      <a:lnTo>
                        <a:pt x="27940" y="1270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grpSp>
          <p:sp>
            <p:nvSpPr>
              <p:cNvPr id="57" name="Freeform 56"/>
              <p:cNvSpPr/>
              <p:nvPr/>
            </p:nvSpPr>
            <p:spPr>
              <a:xfrm>
                <a:off x="2626423" y="4545959"/>
                <a:ext cx="231775" cy="257173"/>
              </a:xfrm>
              <a:custGeom>
                <a:avLst/>
                <a:gdLst>
                  <a:gd name="connsiteX0" fmla="*/ 0 w 231140"/>
                  <a:gd name="connsiteY0" fmla="*/ 91440 h 256540"/>
                  <a:gd name="connsiteX1" fmla="*/ 58420 w 231140"/>
                  <a:gd name="connsiteY1" fmla="*/ 256540 h 256540"/>
                  <a:gd name="connsiteX2" fmla="*/ 162560 w 231140"/>
                  <a:gd name="connsiteY2" fmla="*/ 256540 h 256540"/>
                  <a:gd name="connsiteX3" fmla="*/ 231140 w 231140"/>
                  <a:gd name="connsiteY3" fmla="*/ 243840 h 256540"/>
                  <a:gd name="connsiteX4" fmla="*/ 215900 w 231140"/>
                  <a:gd name="connsiteY4" fmla="*/ 60960 h 256540"/>
                  <a:gd name="connsiteX5" fmla="*/ 91440 w 231140"/>
                  <a:gd name="connsiteY5" fmla="*/ 0 h 256540"/>
                  <a:gd name="connsiteX6" fmla="*/ 45720 w 231140"/>
                  <a:gd name="connsiteY6" fmla="*/ 30480 h 25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40" h="256540">
                    <a:moveTo>
                      <a:pt x="0" y="91440"/>
                    </a:moveTo>
                    <a:lnTo>
                      <a:pt x="58420" y="256540"/>
                    </a:lnTo>
                    <a:lnTo>
                      <a:pt x="162560" y="256540"/>
                    </a:lnTo>
                    <a:lnTo>
                      <a:pt x="231140" y="243840"/>
                    </a:lnTo>
                    <a:lnTo>
                      <a:pt x="215900" y="60960"/>
                    </a:lnTo>
                    <a:lnTo>
                      <a:pt x="91440" y="0"/>
                    </a:lnTo>
                    <a:lnTo>
                      <a:pt x="45720" y="3048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8" name="Freeform 57"/>
              <p:cNvSpPr/>
              <p:nvPr/>
            </p:nvSpPr>
            <p:spPr>
              <a:xfrm>
                <a:off x="1448498" y="5763563"/>
                <a:ext cx="776288" cy="261935"/>
              </a:xfrm>
              <a:custGeom>
                <a:avLst/>
                <a:gdLst>
                  <a:gd name="connsiteX0" fmla="*/ 27940 w 777240"/>
                  <a:gd name="connsiteY0" fmla="*/ 0 h 261620"/>
                  <a:gd name="connsiteX1" fmla="*/ 129540 w 777240"/>
                  <a:gd name="connsiteY1" fmla="*/ 15240 h 261620"/>
                  <a:gd name="connsiteX2" fmla="*/ 208280 w 777240"/>
                  <a:gd name="connsiteY2" fmla="*/ 12700 h 261620"/>
                  <a:gd name="connsiteX3" fmla="*/ 271780 w 777240"/>
                  <a:gd name="connsiteY3" fmla="*/ 15240 h 261620"/>
                  <a:gd name="connsiteX4" fmla="*/ 363220 w 777240"/>
                  <a:gd name="connsiteY4" fmla="*/ 45720 h 261620"/>
                  <a:gd name="connsiteX5" fmla="*/ 434340 w 777240"/>
                  <a:gd name="connsiteY5" fmla="*/ 76200 h 261620"/>
                  <a:gd name="connsiteX6" fmla="*/ 571500 w 777240"/>
                  <a:gd name="connsiteY6" fmla="*/ 73660 h 261620"/>
                  <a:gd name="connsiteX7" fmla="*/ 662940 w 777240"/>
                  <a:gd name="connsiteY7" fmla="*/ 76200 h 261620"/>
                  <a:gd name="connsiteX8" fmla="*/ 739140 w 777240"/>
                  <a:gd name="connsiteY8" fmla="*/ 66040 h 261620"/>
                  <a:gd name="connsiteX9" fmla="*/ 777240 w 777240"/>
                  <a:gd name="connsiteY9" fmla="*/ 66040 h 261620"/>
                  <a:gd name="connsiteX10" fmla="*/ 769620 w 777240"/>
                  <a:gd name="connsiteY10" fmla="*/ 147320 h 261620"/>
                  <a:gd name="connsiteX11" fmla="*/ 378460 w 777240"/>
                  <a:gd name="connsiteY11" fmla="*/ 261620 h 261620"/>
                  <a:gd name="connsiteX12" fmla="*/ 81280 w 777240"/>
                  <a:gd name="connsiteY12" fmla="*/ 238760 h 261620"/>
                  <a:gd name="connsiteX13" fmla="*/ 0 w 777240"/>
                  <a:gd name="connsiteY13" fmla="*/ 68580 h 261620"/>
                  <a:gd name="connsiteX14" fmla="*/ 0 w 777240"/>
                  <a:gd name="connsiteY14" fmla="*/ 4318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240" h="261620">
                    <a:moveTo>
                      <a:pt x="27940" y="0"/>
                    </a:moveTo>
                    <a:lnTo>
                      <a:pt x="129540" y="15240"/>
                    </a:lnTo>
                    <a:lnTo>
                      <a:pt x="208280" y="12700"/>
                    </a:lnTo>
                    <a:lnTo>
                      <a:pt x="271780" y="15240"/>
                    </a:lnTo>
                    <a:lnTo>
                      <a:pt x="363220" y="45720"/>
                    </a:lnTo>
                    <a:lnTo>
                      <a:pt x="434340" y="76200"/>
                    </a:lnTo>
                    <a:lnTo>
                      <a:pt x="571500" y="73660"/>
                    </a:lnTo>
                    <a:lnTo>
                      <a:pt x="662940" y="76200"/>
                    </a:lnTo>
                    <a:lnTo>
                      <a:pt x="739140" y="66040"/>
                    </a:lnTo>
                    <a:lnTo>
                      <a:pt x="777240" y="66040"/>
                    </a:lnTo>
                    <a:lnTo>
                      <a:pt x="769620" y="147320"/>
                    </a:lnTo>
                    <a:lnTo>
                      <a:pt x="378460" y="261620"/>
                    </a:lnTo>
                    <a:lnTo>
                      <a:pt x="81280" y="238760"/>
                    </a:lnTo>
                    <a:lnTo>
                      <a:pt x="0" y="68580"/>
                    </a:lnTo>
                    <a:lnTo>
                      <a:pt x="0" y="43180"/>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59" name="Freeform 58"/>
              <p:cNvSpPr/>
              <p:nvPr/>
            </p:nvSpPr>
            <p:spPr>
              <a:xfrm>
                <a:off x="2283523" y="5801663"/>
                <a:ext cx="765175" cy="166686"/>
              </a:xfrm>
              <a:custGeom>
                <a:avLst/>
                <a:gdLst>
                  <a:gd name="connsiteX0" fmla="*/ 0 w 764540"/>
                  <a:gd name="connsiteY0" fmla="*/ 30480 h 167640"/>
                  <a:gd name="connsiteX1" fmla="*/ 17780 w 764540"/>
                  <a:gd name="connsiteY1" fmla="*/ 142240 h 167640"/>
                  <a:gd name="connsiteX2" fmla="*/ 157480 w 764540"/>
                  <a:gd name="connsiteY2" fmla="*/ 116840 h 167640"/>
                  <a:gd name="connsiteX3" fmla="*/ 256540 w 764540"/>
                  <a:gd name="connsiteY3" fmla="*/ 111760 h 167640"/>
                  <a:gd name="connsiteX4" fmla="*/ 396240 w 764540"/>
                  <a:gd name="connsiteY4" fmla="*/ 129540 h 167640"/>
                  <a:gd name="connsiteX5" fmla="*/ 533400 w 764540"/>
                  <a:gd name="connsiteY5" fmla="*/ 152400 h 167640"/>
                  <a:gd name="connsiteX6" fmla="*/ 711200 w 764540"/>
                  <a:gd name="connsiteY6" fmla="*/ 167640 h 167640"/>
                  <a:gd name="connsiteX7" fmla="*/ 764540 w 764540"/>
                  <a:gd name="connsiteY7" fmla="*/ 78740 h 167640"/>
                  <a:gd name="connsiteX8" fmla="*/ 632460 w 764540"/>
                  <a:gd name="connsiteY8" fmla="*/ 7620 h 167640"/>
                  <a:gd name="connsiteX9" fmla="*/ 533400 w 764540"/>
                  <a:gd name="connsiteY9" fmla="*/ 0 h 167640"/>
                  <a:gd name="connsiteX10" fmla="*/ 497840 w 764540"/>
                  <a:gd name="connsiteY10" fmla="*/ 48260 h 167640"/>
                  <a:gd name="connsiteX11" fmla="*/ 431800 w 764540"/>
                  <a:gd name="connsiteY11" fmla="*/ 50800 h 167640"/>
                  <a:gd name="connsiteX12" fmla="*/ 109220 w 764540"/>
                  <a:gd name="connsiteY12" fmla="*/ 45720 h 167640"/>
                  <a:gd name="connsiteX13" fmla="*/ 0 w 764540"/>
                  <a:gd name="connsiteY13" fmla="*/ 3048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540" h="167640">
                    <a:moveTo>
                      <a:pt x="0" y="30480"/>
                    </a:moveTo>
                    <a:lnTo>
                      <a:pt x="17780" y="142240"/>
                    </a:lnTo>
                    <a:lnTo>
                      <a:pt x="157480" y="116840"/>
                    </a:lnTo>
                    <a:lnTo>
                      <a:pt x="256540" y="111760"/>
                    </a:lnTo>
                    <a:lnTo>
                      <a:pt x="396240" y="129540"/>
                    </a:lnTo>
                    <a:lnTo>
                      <a:pt x="533400" y="152400"/>
                    </a:lnTo>
                    <a:lnTo>
                      <a:pt x="711200" y="167640"/>
                    </a:lnTo>
                    <a:lnTo>
                      <a:pt x="764540" y="78740"/>
                    </a:lnTo>
                    <a:lnTo>
                      <a:pt x="632460" y="7620"/>
                    </a:lnTo>
                    <a:lnTo>
                      <a:pt x="533400" y="0"/>
                    </a:lnTo>
                    <a:lnTo>
                      <a:pt x="497840" y="48260"/>
                    </a:lnTo>
                    <a:lnTo>
                      <a:pt x="431800" y="50800"/>
                    </a:lnTo>
                    <a:lnTo>
                      <a:pt x="109220" y="45720"/>
                    </a:lnTo>
                    <a:lnTo>
                      <a:pt x="0" y="304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grpSp>
        <p:nvGrpSpPr>
          <p:cNvPr id="11" name="Group 8197"/>
          <p:cNvGrpSpPr>
            <a:grpSpLocks/>
          </p:cNvGrpSpPr>
          <p:nvPr/>
        </p:nvGrpSpPr>
        <p:grpSpPr bwMode="auto">
          <a:xfrm rot="5602780">
            <a:off x="4549775" y="1614488"/>
            <a:ext cx="517525" cy="393700"/>
            <a:chOff x="5031740" y="1755140"/>
            <a:chExt cx="518160" cy="393887"/>
          </a:xfrm>
        </p:grpSpPr>
        <p:sp>
          <p:nvSpPr>
            <p:cNvPr id="8192" name="Freeform 8191"/>
            <p:cNvSpPr/>
            <p:nvPr/>
          </p:nvSpPr>
          <p:spPr>
            <a:xfrm rot="21147526">
              <a:off x="5072823" y="1900703"/>
              <a:ext cx="457761" cy="201709"/>
            </a:xfrm>
            <a:custGeom>
              <a:avLst/>
              <a:gdLst>
                <a:gd name="connsiteX0" fmla="*/ 0 w 457200"/>
                <a:gd name="connsiteY0" fmla="*/ 199103 h 203065"/>
                <a:gd name="connsiteX1" fmla="*/ 228600 w 457200"/>
                <a:gd name="connsiteY1" fmla="*/ 191729 h 203065"/>
                <a:gd name="connsiteX2" fmla="*/ 383458 w 457200"/>
                <a:gd name="connsiteY2" fmla="*/ 103239 h 203065"/>
                <a:gd name="connsiteX3" fmla="*/ 457200 w 457200"/>
                <a:gd name="connsiteY3" fmla="*/ 0 h 203065"/>
              </a:gdLst>
              <a:ahLst/>
              <a:cxnLst>
                <a:cxn ang="0">
                  <a:pos x="connsiteX0" y="connsiteY0"/>
                </a:cxn>
                <a:cxn ang="0">
                  <a:pos x="connsiteX1" y="connsiteY1"/>
                </a:cxn>
                <a:cxn ang="0">
                  <a:pos x="connsiteX2" y="connsiteY2"/>
                </a:cxn>
                <a:cxn ang="0">
                  <a:pos x="connsiteX3" y="connsiteY3"/>
                </a:cxn>
              </a:cxnLst>
              <a:rect l="l" t="t" r="r" b="b"/>
              <a:pathLst>
                <a:path w="457200" h="203065">
                  <a:moveTo>
                    <a:pt x="0" y="199103"/>
                  </a:moveTo>
                  <a:cubicBezTo>
                    <a:pt x="82345" y="203404"/>
                    <a:pt x="164690" y="207706"/>
                    <a:pt x="228600" y="191729"/>
                  </a:cubicBezTo>
                  <a:cubicBezTo>
                    <a:pt x="292510" y="175752"/>
                    <a:pt x="345358" y="135194"/>
                    <a:pt x="383458" y="103239"/>
                  </a:cubicBezTo>
                  <a:cubicBezTo>
                    <a:pt x="421558" y="71284"/>
                    <a:pt x="439379" y="35642"/>
                    <a:pt x="45720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8193" name="Freeform 8192"/>
            <p:cNvSpPr/>
            <p:nvPr/>
          </p:nvSpPr>
          <p:spPr>
            <a:xfrm>
              <a:off x="5447569" y="1774787"/>
              <a:ext cx="92188" cy="160414"/>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8197" name="Freeform 8196"/>
            <p:cNvSpPr/>
            <p:nvPr/>
          </p:nvSpPr>
          <p:spPr>
            <a:xfrm>
              <a:off x="5016642" y="2057663"/>
              <a:ext cx="208217" cy="95295"/>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nvGrpSpPr>
          <p:cNvPr id="12" name="Group 70"/>
          <p:cNvGrpSpPr>
            <a:grpSpLocks/>
          </p:cNvGrpSpPr>
          <p:nvPr/>
        </p:nvGrpSpPr>
        <p:grpSpPr bwMode="auto">
          <a:xfrm rot="-1403797">
            <a:off x="6515100" y="1655763"/>
            <a:ext cx="517525" cy="393700"/>
            <a:chOff x="5031740" y="1755140"/>
            <a:chExt cx="518160" cy="393887"/>
          </a:xfrm>
        </p:grpSpPr>
        <p:sp>
          <p:nvSpPr>
            <p:cNvPr id="72" name="Freeform 71"/>
            <p:cNvSpPr/>
            <p:nvPr/>
          </p:nvSpPr>
          <p:spPr>
            <a:xfrm rot="21147526">
              <a:off x="5082398" y="1879976"/>
              <a:ext cx="457761" cy="201708"/>
            </a:xfrm>
            <a:custGeom>
              <a:avLst/>
              <a:gdLst>
                <a:gd name="connsiteX0" fmla="*/ 0 w 457200"/>
                <a:gd name="connsiteY0" fmla="*/ 199103 h 203065"/>
                <a:gd name="connsiteX1" fmla="*/ 228600 w 457200"/>
                <a:gd name="connsiteY1" fmla="*/ 191729 h 203065"/>
                <a:gd name="connsiteX2" fmla="*/ 383458 w 457200"/>
                <a:gd name="connsiteY2" fmla="*/ 103239 h 203065"/>
                <a:gd name="connsiteX3" fmla="*/ 457200 w 457200"/>
                <a:gd name="connsiteY3" fmla="*/ 0 h 203065"/>
              </a:gdLst>
              <a:ahLst/>
              <a:cxnLst>
                <a:cxn ang="0">
                  <a:pos x="connsiteX0" y="connsiteY0"/>
                </a:cxn>
                <a:cxn ang="0">
                  <a:pos x="connsiteX1" y="connsiteY1"/>
                </a:cxn>
                <a:cxn ang="0">
                  <a:pos x="connsiteX2" y="connsiteY2"/>
                </a:cxn>
                <a:cxn ang="0">
                  <a:pos x="connsiteX3" y="connsiteY3"/>
                </a:cxn>
              </a:cxnLst>
              <a:rect l="l" t="t" r="r" b="b"/>
              <a:pathLst>
                <a:path w="457200" h="203065">
                  <a:moveTo>
                    <a:pt x="0" y="199103"/>
                  </a:moveTo>
                  <a:cubicBezTo>
                    <a:pt x="82345" y="203404"/>
                    <a:pt x="164690" y="207706"/>
                    <a:pt x="228600" y="191729"/>
                  </a:cubicBezTo>
                  <a:cubicBezTo>
                    <a:pt x="292510" y="175752"/>
                    <a:pt x="345358" y="135194"/>
                    <a:pt x="383458" y="103239"/>
                  </a:cubicBezTo>
                  <a:cubicBezTo>
                    <a:pt x="421558" y="71284"/>
                    <a:pt x="439379" y="35642"/>
                    <a:pt x="45720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73" name="Freeform 72"/>
            <p:cNvSpPr/>
            <p:nvPr/>
          </p:nvSpPr>
          <p:spPr>
            <a:xfrm>
              <a:off x="5455815" y="1756340"/>
              <a:ext cx="92188" cy="160413"/>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sp>
          <p:nvSpPr>
            <p:cNvPr id="74" name="Freeform 73"/>
            <p:cNvSpPr/>
            <p:nvPr/>
          </p:nvSpPr>
          <p:spPr>
            <a:xfrm>
              <a:off x="5028553" y="2043722"/>
              <a:ext cx="208217" cy="95295"/>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solidFill>
                  <a:srgbClr val="000000"/>
                </a:solidFill>
              </a:endParaRPr>
            </a:p>
          </p:txBody>
        </p:sp>
      </p:grpSp>
      <p:grpSp>
        <p:nvGrpSpPr>
          <p:cNvPr id="23" name="Group 8200"/>
          <p:cNvGrpSpPr>
            <a:grpSpLocks/>
          </p:cNvGrpSpPr>
          <p:nvPr/>
        </p:nvGrpSpPr>
        <p:grpSpPr bwMode="auto">
          <a:xfrm>
            <a:off x="4206875" y="4394200"/>
            <a:ext cx="539750" cy="127000"/>
            <a:chOff x="4713623" y="4402785"/>
            <a:chExt cx="538930" cy="126645"/>
          </a:xfrm>
        </p:grpSpPr>
        <p:cxnSp>
          <p:nvCxnSpPr>
            <p:cNvPr id="8200" name="Straight Connector 8199"/>
            <p:cNvCxnSpPr/>
            <p:nvPr/>
          </p:nvCxnSpPr>
          <p:spPr>
            <a:xfrm>
              <a:off x="4830920" y="4469274"/>
              <a:ext cx="3043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Freeform 79"/>
            <p:cNvSpPr/>
            <p:nvPr/>
          </p:nvSpPr>
          <p:spPr>
            <a:xfrm>
              <a:off x="4713623" y="4434446"/>
              <a:ext cx="207647" cy="94984"/>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81" name="Freeform 80"/>
            <p:cNvSpPr/>
            <p:nvPr/>
          </p:nvSpPr>
          <p:spPr>
            <a:xfrm rot="4295391">
              <a:off x="5126597" y="4368647"/>
              <a:ext cx="91818" cy="160093"/>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nvGrpSpPr>
          <p:cNvPr id="24" name="Group 82"/>
          <p:cNvGrpSpPr>
            <a:grpSpLocks/>
          </p:cNvGrpSpPr>
          <p:nvPr/>
        </p:nvGrpSpPr>
        <p:grpSpPr bwMode="auto">
          <a:xfrm>
            <a:off x="6799263" y="4410075"/>
            <a:ext cx="538162" cy="127000"/>
            <a:chOff x="4713623" y="4402785"/>
            <a:chExt cx="538930" cy="126645"/>
          </a:xfrm>
        </p:grpSpPr>
        <p:cxnSp>
          <p:nvCxnSpPr>
            <p:cNvPr id="84" name="Straight Connector 83"/>
            <p:cNvCxnSpPr/>
            <p:nvPr/>
          </p:nvCxnSpPr>
          <p:spPr>
            <a:xfrm>
              <a:off x="4831266" y="4469274"/>
              <a:ext cx="305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Freeform 84"/>
            <p:cNvSpPr/>
            <p:nvPr/>
          </p:nvSpPr>
          <p:spPr>
            <a:xfrm>
              <a:off x="4713623" y="4434446"/>
              <a:ext cx="208259" cy="94984"/>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86" name="Freeform 85"/>
            <p:cNvSpPr/>
            <p:nvPr/>
          </p:nvSpPr>
          <p:spPr>
            <a:xfrm rot="4295391">
              <a:off x="5126361" y="4368411"/>
              <a:ext cx="91818" cy="160566"/>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nvGrpSpPr>
          <p:cNvPr id="27" name="Group 86"/>
          <p:cNvGrpSpPr>
            <a:grpSpLocks/>
          </p:cNvGrpSpPr>
          <p:nvPr/>
        </p:nvGrpSpPr>
        <p:grpSpPr bwMode="auto">
          <a:xfrm>
            <a:off x="5945188" y="5862638"/>
            <a:ext cx="538162" cy="127000"/>
            <a:chOff x="4713623" y="4402785"/>
            <a:chExt cx="538930" cy="126645"/>
          </a:xfrm>
        </p:grpSpPr>
        <p:cxnSp>
          <p:nvCxnSpPr>
            <p:cNvPr id="88" name="Straight Connector 87"/>
            <p:cNvCxnSpPr/>
            <p:nvPr/>
          </p:nvCxnSpPr>
          <p:spPr>
            <a:xfrm>
              <a:off x="4831266" y="4469274"/>
              <a:ext cx="305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a:off x="4713623" y="4434446"/>
              <a:ext cx="208259" cy="94984"/>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90" name="Freeform 89"/>
            <p:cNvSpPr/>
            <p:nvPr/>
          </p:nvSpPr>
          <p:spPr>
            <a:xfrm rot="4295391">
              <a:off x="5126361" y="4368411"/>
              <a:ext cx="91818" cy="160566"/>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grpSp>
        <p:nvGrpSpPr>
          <p:cNvPr id="28" name="Group 90"/>
          <p:cNvGrpSpPr>
            <a:grpSpLocks/>
          </p:cNvGrpSpPr>
          <p:nvPr/>
        </p:nvGrpSpPr>
        <p:grpSpPr bwMode="auto">
          <a:xfrm>
            <a:off x="5037138" y="5838825"/>
            <a:ext cx="539750" cy="127000"/>
            <a:chOff x="4713623" y="4402785"/>
            <a:chExt cx="538930" cy="126645"/>
          </a:xfrm>
        </p:grpSpPr>
        <p:cxnSp>
          <p:nvCxnSpPr>
            <p:cNvPr id="92" name="Straight Connector 91"/>
            <p:cNvCxnSpPr/>
            <p:nvPr/>
          </p:nvCxnSpPr>
          <p:spPr>
            <a:xfrm>
              <a:off x="4830920" y="4469274"/>
              <a:ext cx="3043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Freeform 92"/>
            <p:cNvSpPr/>
            <p:nvPr/>
          </p:nvSpPr>
          <p:spPr>
            <a:xfrm>
              <a:off x="4713623" y="4434446"/>
              <a:ext cx="207646" cy="94984"/>
            </a:xfrm>
            <a:custGeom>
              <a:avLst/>
              <a:gdLst>
                <a:gd name="connsiteX0" fmla="*/ 0 w 208280"/>
                <a:gd name="connsiteY0" fmla="*/ 5080 h 139700"/>
                <a:gd name="connsiteX1" fmla="*/ 160020 w 208280"/>
                <a:gd name="connsiteY1" fmla="*/ 0 h 139700"/>
                <a:gd name="connsiteX2" fmla="*/ 208280 w 208280"/>
                <a:gd name="connsiteY2" fmla="*/ 45720 h 139700"/>
                <a:gd name="connsiteX3" fmla="*/ 175260 w 208280"/>
                <a:gd name="connsiteY3" fmla="*/ 124460 h 139700"/>
                <a:gd name="connsiteX4" fmla="*/ 91440 w 208280"/>
                <a:gd name="connsiteY4" fmla="*/ 137160 h 139700"/>
                <a:gd name="connsiteX5" fmla="*/ 7620 w 208280"/>
                <a:gd name="connsiteY5" fmla="*/ 139700 h 139700"/>
                <a:gd name="connsiteX6" fmla="*/ 33020 w 208280"/>
                <a:gd name="connsiteY6" fmla="*/ 88900 h 139700"/>
                <a:gd name="connsiteX7" fmla="*/ 0 w 208280"/>
                <a:gd name="connsiteY7" fmla="*/ 508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 h="139700">
                  <a:moveTo>
                    <a:pt x="0" y="5080"/>
                  </a:moveTo>
                  <a:lnTo>
                    <a:pt x="160020" y="0"/>
                  </a:lnTo>
                  <a:lnTo>
                    <a:pt x="208280" y="45720"/>
                  </a:lnTo>
                  <a:lnTo>
                    <a:pt x="175260" y="124460"/>
                  </a:lnTo>
                  <a:lnTo>
                    <a:pt x="91440" y="137160"/>
                  </a:lnTo>
                  <a:lnTo>
                    <a:pt x="7620" y="139700"/>
                  </a:lnTo>
                  <a:lnTo>
                    <a:pt x="33020" y="88900"/>
                  </a:lnTo>
                  <a:lnTo>
                    <a:pt x="0" y="508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94" name="Freeform 93"/>
            <p:cNvSpPr/>
            <p:nvPr/>
          </p:nvSpPr>
          <p:spPr>
            <a:xfrm rot="4295391">
              <a:off x="5126596" y="4368647"/>
              <a:ext cx="91818" cy="160094"/>
            </a:xfrm>
            <a:custGeom>
              <a:avLst/>
              <a:gdLst>
                <a:gd name="connsiteX0" fmla="*/ 86360 w 91440"/>
                <a:gd name="connsiteY0" fmla="*/ 0 h 160020"/>
                <a:gd name="connsiteX1" fmla="*/ 0 w 91440"/>
                <a:gd name="connsiteY1" fmla="*/ 119380 h 160020"/>
                <a:gd name="connsiteX2" fmla="*/ 91440 w 91440"/>
                <a:gd name="connsiteY2" fmla="*/ 160020 h 160020"/>
                <a:gd name="connsiteX3" fmla="*/ 86360 w 91440"/>
                <a:gd name="connsiteY3" fmla="*/ 0 h 160020"/>
              </a:gdLst>
              <a:ahLst/>
              <a:cxnLst>
                <a:cxn ang="0">
                  <a:pos x="connsiteX0" y="connsiteY0"/>
                </a:cxn>
                <a:cxn ang="0">
                  <a:pos x="connsiteX1" y="connsiteY1"/>
                </a:cxn>
                <a:cxn ang="0">
                  <a:pos x="connsiteX2" y="connsiteY2"/>
                </a:cxn>
                <a:cxn ang="0">
                  <a:pos x="connsiteX3" y="connsiteY3"/>
                </a:cxn>
              </a:cxnLst>
              <a:rect l="l" t="t" r="r" b="b"/>
              <a:pathLst>
                <a:path w="91440" h="160020">
                  <a:moveTo>
                    <a:pt x="86360" y="0"/>
                  </a:moveTo>
                  <a:lnTo>
                    <a:pt x="0" y="119380"/>
                  </a:lnTo>
                  <a:lnTo>
                    <a:pt x="91440" y="160020"/>
                  </a:lnTo>
                  <a:lnTo>
                    <a:pt x="86360" y="0"/>
                  </a:lnTo>
                  <a:close/>
                </a:path>
              </a:pathLst>
            </a:cu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grpSp>
      <p:sp>
        <p:nvSpPr>
          <p:cNvPr id="8202" name="Freeform 8201"/>
          <p:cNvSpPr/>
          <p:nvPr/>
        </p:nvSpPr>
        <p:spPr>
          <a:xfrm>
            <a:off x="5006975" y="198438"/>
            <a:ext cx="1673225" cy="188912"/>
          </a:xfrm>
          <a:custGeom>
            <a:avLst/>
            <a:gdLst>
              <a:gd name="connsiteX0" fmla="*/ 0 w 1651820"/>
              <a:gd name="connsiteY0" fmla="*/ 51620 h 199103"/>
              <a:gd name="connsiteX1" fmla="*/ 272846 w 1651820"/>
              <a:gd name="connsiteY1" fmla="*/ 132736 h 199103"/>
              <a:gd name="connsiteX2" fmla="*/ 265471 w 1651820"/>
              <a:gd name="connsiteY2" fmla="*/ 95865 h 199103"/>
              <a:gd name="connsiteX3" fmla="*/ 1069258 w 1651820"/>
              <a:gd name="connsiteY3" fmla="*/ 110613 h 199103"/>
              <a:gd name="connsiteX4" fmla="*/ 1172497 w 1651820"/>
              <a:gd name="connsiteY4" fmla="*/ 199103 h 199103"/>
              <a:gd name="connsiteX5" fmla="*/ 1622323 w 1651820"/>
              <a:gd name="connsiteY5" fmla="*/ 184355 h 199103"/>
              <a:gd name="connsiteX6" fmla="*/ 1607575 w 1651820"/>
              <a:gd name="connsiteY6" fmla="*/ 95865 h 199103"/>
              <a:gd name="connsiteX7" fmla="*/ 1651820 w 1651820"/>
              <a:gd name="connsiteY7" fmla="*/ 29497 h 199103"/>
              <a:gd name="connsiteX8" fmla="*/ 1128252 w 1651820"/>
              <a:gd name="connsiteY8" fmla="*/ 14749 h 199103"/>
              <a:gd name="connsiteX9" fmla="*/ 1061884 w 1651820"/>
              <a:gd name="connsiteY9" fmla="*/ 66368 h 199103"/>
              <a:gd name="connsiteX10" fmla="*/ 243349 w 1651820"/>
              <a:gd name="connsiteY10" fmla="*/ 36871 h 199103"/>
              <a:gd name="connsiteX11" fmla="*/ 243349 w 1651820"/>
              <a:gd name="connsiteY11" fmla="*/ 0 h 199103"/>
              <a:gd name="connsiteX12" fmla="*/ 0 w 1651820"/>
              <a:gd name="connsiteY12" fmla="*/ 51620 h 199103"/>
              <a:gd name="connsiteX0" fmla="*/ 0 w 1651820"/>
              <a:gd name="connsiteY0" fmla="*/ 51620 h 199103"/>
              <a:gd name="connsiteX1" fmla="*/ 272846 w 1651820"/>
              <a:gd name="connsiteY1" fmla="*/ 132736 h 199103"/>
              <a:gd name="connsiteX2" fmla="*/ 255946 w 1651820"/>
              <a:gd name="connsiteY2" fmla="*/ 67290 h 199103"/>
              <a:gd name="connsiteX3" fmla="*/ 1069258 w 1651820"/>
              <a:gd name="connsiteY3" fmla="*/ 110613 h 199103"/>
              <a:gd name="connsiteX4" fmla="*/ 1172497 w 1651820"/>
              <a:gd name="connsiteY4" fmla="*/ 199103 h 199103"/>
              <a:gd name="connsiteX5" fmla="*/ 1622323 w 1651820"/>
              <a:gd name="connsiteY5" fmla="*/ 184355 h 199103"/>
              <a:gd name="connsiteX6" fmla="*/ 1607575 w 1651820"/>
              <a:gd name="connsiteY6" fmla="*/ 95865 h 199103"/>
              <a:gd name="connsiteX7" fmla="*/ 1651820 w 1651820"/>
              <a:gd name="connsiteY7" fmla="*/ 29497 h 199103"/>
              <a:gd name="connsiteX8" fmla="*/ 1128252 w 1651820"/>
              <a:gd name="connsiteY8" fmla="*/ 14749 h 199103"/>
              <a:gd name="connsiteX9" fmla="*/ 1061884 w 1651820"/>
              <a:gd name="connsiteY9" fmla="*/ 66368 h 199103"/>
              <a:gd name="connsiteX10" fmla="*/ 243349 w 1651820"/>
              <a:gd name="connsiteY10" fmla="*/ 36871 h 199103"/>
              <a:gd name="connsiteX11" fmla="*/ 243349 w 1651820"/>
              <a:gd name="connsiteY11" fmla="*/ 0 h 199103"/>
              <a:gd name="connsiteX12" fmla="*/ 0 w 1651820"/>
              <a:gd name="connsiteY12" fmla="*/ 51620 h 199103"/>
              <a:gd name="connsiteX0" fmla="*/ 0 w 1651820"/>
              <a:gd name="connsiteY0" fmla="*/ 51620 h 199103"/>
              <a:gd name="connsiteX1" fmla="*/ 272846 w 1651820"/>
              <a:gd name="connsiteY1" fmla="*/ 132736 h 199103"/>
              <a:gd name="connsiteX2" fmla="*/ 255946 w 1651820"/>
              <a:gd name="connsiteY2" fmla="*/ 67290 h 199103"/>
              <a:gd name="connsiteX3" fmla="*/ 1069258 w 1651820"/>
              <a:gd name="connsiteY3" fmla="*/ 110613 h 199103"/>
              <a:gd name="connsiteX4" fmla="*/ 1172497 w 1651820"/>
              <a:gd name="connsiteY4" fmla="*/ 199103 h 199103"/>
              <a:gd name="connsiteX5" fmla="*/ 1622323 w 1651820"/>
              <a:gd name="connsiteY5" fmla="*/ 184355 h 199103"/>
              <a:gd name="connsiteX6" fmla="*/ 1607575 w 1651820"/>
              <a:gd name="connsiteY6" fmla="*/ 95865 h 199103"/>
              <a:gd name="connsiteX7" fmla="*/ 1651820 w 1651820"/>
              <a:gd name="connsiteY7" fmla="*/ 29497 h 199103"/>
              <a:gd name="connsiteX8" fmla="*/ 1128252 w 1651820"/>
              <a:gd name="connsiteY8" fmla="*/ 14749 h 199103"/>
              <a:gd name="connsiteX9" fmla="*/ 1061884 w 1651820"/>
              <a:gd name="connsiteY9" fmla="*/ 66368 h 199103"/>
              <a:gd name="connsiteX10" fmla="*/ 254779 w 1651820"/>
              <a:gd name="connsiteY10" fmla="*/ 67351 h 199103"/>
              <a:gd name="connsiteX11" fmla="*/ 243349 w 1651820"/>
              <a:gd name="connsiteY11" fmla="*/ 0 h 199103"/>
              <a:gd name="connsiteX12" fmla="*/ 0 w 1651820"/>
              <a:gd name="connsiteY12" fmla="*/ 51620 h 199103"/>
              <a:gd name="connsiteX0" fmla="*/ 0 w 1651820"/>
              <a:gd name="connsiteY0" fmla="*/ 51620 h 199103"/>
              <a:gd name="connsiteX1" fmla="*/ 272846 w 1651820"/>
              <a:gd name="connsiteY1" fmla="*/ 132736 h 199103"/>
              <a:gd name="connsiteX2" fmla="*/ 255946 w 1651820"/>
              <a:gd name="connsiteY2" fmla="*/ 67290 h 199103"/>
              <a:gd name="connsiteX3" fmla="*/ 1069258 w 1651820"/>
              <a:gd name="connsiteY3" fmla="*/ 110613 h 199103"/>
              <a:gd name="connsiteX4" fmla="*/ 1172497 w 1651820"/>
              <a:gd name="connsiteY4" fmla="*/ 199103 h 199103"/>
              <a:gd name="connsiteX5" fmla="*/ 1622323 w 1651820"/>
              <a:gd name="connsiteY5" fmla="*/ 184355 h 199103"/>
              <a:gd name="connsiteX6" fmla="*/ 1607575 w 1651820"/>
              <a:gd name="connsiteY6" fmla="*/ 95865 h 199103"/>
              <a:gd name="connsiteX7" fmla="*/ 1651820 w 1651820"/>
              <a:gd name="connsiteY7" fmla="*/ 29497 h 199103"/>
              <a:gd name="connsiteX8" fmla="*/ 1128252 w 1651820"/>
              <a:gd name="connsiteY8" fmla="*/ 14749 h 199103"/>
              <a:gd name="connsiteX9" fmla="*/ 1067599 w 1651820"/>
              <a:gd name="connsiteY9" fmla="*/ 85418 h 199103"/>
              <a:gd name="connsiteX10" fmla="*/ 254779 w 1651820"/>
              <a:gd name="connsiteY10" fmla="*/ 67351 h 199103"/>
              <a:gd name="connsiteX11" fmla="*/ 243349 w 1651820"/>
              <a:gd name="connsiteY11" fmla="*/ 0 h 199103"/>
              <a:gd name="connsiteX12" fmla="*/ 0 w 1651820"/>
              <a:gd name="connsiteY12" fmla="*/ 51620 h 199103"/>
              <a:gd name="connsiteX0" fmla="*/ 0 w 1651820"/>
              <a:gd name="connsiteY0" fmla="*/ 51620 h 199103"/>
              <a:gd name="connsiteX1" fmla="*/ 272846 w 1651820"/>
              <a:gd name="connsiteY1" fmla="*/ 132736 h 199103"/>
              <a:gd name="connsiteX2" fmla="*/ 255946 w 1651820"/>
              <a:gd name="connsiteY2" fmla="*/ 67290 h 199103"/>
              <a:gd name="connsiteX3" fmla="*/ 1063543 w 1651820"/>
              <a:gd name="connsiteY3" fmla="*/ 93468 h 199103"/>
              <a:gd name="connsiteX4" fmla="*/ 1172497 w 1651820"/>
              <a:gd name="connsiteY4" fmla="*/ 199103 h 199103"/>
              <a:gd name="connsiteX5" fmla="*/ 1622323 w 1651820"/>
              <a:gd name="connsiteY5" fmla="*/ 184355 h 199103"/>
              <a:gd name="connsiteX6" fmla="*/ 1607575 w 1651820"/>
              <a:gd name="connsiteY6" fmla="*/ 95865 h 199103"/>
              <a:gd name="connsiteX7" fmla="*/ 1651820 w 1651820"/>
              <a:gd name="connsiteY7" fmla="*/ 29497 h 199103"/>
              <a:gd name="connsiteX8" fmla="*/ 1128252 w 1651820"/>
              <a:gd name="connsiteY8" fmla="*/ 14749 h 199103"/>
              <a:gd name="connsiteX9" fmla="*/ 1067599 w 1651820"/>
              <a:gd name="connsiteY9" fmla="*/ 85418 h 199103"/>
              <a:gd name="connsiteX10" fmla="*/ 254779 w 1651820"/>
              <a:gd name="connsiteY10" fmla="*/ 67351 h 199103"/>
              <a:gd name="connsiteX11" fmla="*/ 243349 w 1651820"/>
              <a:gd name="connsiteY11" fmla="*/ 0 h 199103"/>
              <a:gd name="connsiteX12" fmla="*/ 0 w 1651820"/>
              <a:gd name="connsiteY12" fmla="*/ 51620 h 199103"/>
              <a:gd name="connsiteX0" fmla="*/ 0 w 1651820"/>
              <a:gd name="connsiteY0" fmla="*/ 51620 h 184355"/>
              <a:gd name="connsiteX1" fmla="*/ 272846 w 1651820"/>
              <a:gd name="connsiteY1" fmla="*/ 132736 h 184355"/>
              <a:gd name="connsiteX2" fmla="*/ 255946 w 1651820"/>
              <a:gd name="connsiteY2" fmla="*/ 67290 h 184355"/>
              <a:gd name="connsiteX3" fmla="*/ 1063543 w 1651820"/>
              <a:gd name="connsiteY3" fmla="*/ 93468 h 184355"/>
              <a:gd name="connsiteX4" fmla="*/ 1134397 w 1651820"/>
              <a:gd name="connsiteY4" fmla="*/ 183863 h 184355"/>
              <a:gd name="connsiteX5" fmla="*/ 1622323 w 1651820"/>
              <a:gd name="connsiteY5" fmla="*/ 184355 h 184355"/>
              <a:gd name="connsiteX6" fmla="*/ 1607575 w 1651820"/>
              <a:gd name="connsiteY6" fmla="*/ 95865 h 184355"/>
              <a:gd name="connsiteX7" fmla="*/ 1651820 w 1651820"/>
              <a:gd name="connsiteY7" fmla="*/ 29497 h 184355"/>
              <a:gd name="connsiteX8" fmla="*/ 1128252 w 1651820"/>
              <a:gd name="connsiteY8" fmla="*/ 14749 h 184355"/>
              <a:gd name="connsiteX9" fmla="*/ 1067599 w 1651820"/>
              <a:gd name="connsiteY9" fmla="*/ 85418 h 184355"/>
              <a:gd name="connsiteX10" fmla="*/ 254779 w 1651820"/>
              <a:gd name="connsiteY10" fmla="*/ 67351 h 184355"/>
              <a:gd name="connsiteX11" fmla="*/ 243349 w 1651820"/>
              <a:gd name="connsiteY11" fmla="*/ 0 h 184355"/>
              <a:gd name="connsiteX12" fmla="*/ 0 w 1651820"/>
              <a:gd name="connsiteY12" fmla="*/ 51620 h 184355"/>
              <a:gd name="connsiteX0" fmla="*/ 0 w 1651820"/>
              <a:gd name="connsiteY0" fmla="*/ 51620 h 188165"/>
              <a:gd name="connsiteX1" fmla="*/ 272846 w 1651820"/>
              <a:gd name="connsiteY1" fmla="*/ 132736 h 188165"/>
              <a:gd name="connsiteX2" fmla="*/ 255946 w 1651820"/>
              <a:gd name="connsiteY2" fmla="*/ 67290 h 188165"/>
              <a:gd name="connsiteX3" fmla="*/ 1063543 w 1651820"/>
              <a:gd name="connsiteY3" fmla="*/ 93468 h 188165"/>
              <a:gd name="connsiteX4" fmla="*/ 1134397 w 1651820"/>
              <a:gd name="connsiteY4" fmla="*/ 183863 h 188165"/>
              <a:gd name="connsiteX5" fmla="*/ 1641373 w 1651820"/>
              <a:gd name="connsiteY5" fmla="*/ 188165 h 188165"/>
              <a:gd name="connsiteX6" fmla="*/ 1607575 w 1651820"/>
              <a:gd name="connsiteY6" fmla="*/ 95865 h 188165"/>
              <a:gd name="connsiteX7" fmla="*/ 1651820 w 1651820"/>
              <a:gd name="connsiteY7" fmla="*/ 29497 h 188165"/>
              <a:gd name="connsiteX8" fmla="*/ 1128252 w 1651820"/>
              <a:gd name="connsiteY8" fmla="*/ 14749 h 188165"/>
              <a:gd name="connsiteX9" fmla="*/ 1067599 w 1651820"/>
              <a:gd name="connsiteY9" fmla="*/ 85418 h 188165"/>
              <a:gd name="connsiteX10" fmla="*/ 254779 w 1651820"/>
              <a:gd name="connsiteY10" fmla="*/ 67351 h 188165"/>
              <a:gd name="connsiteX11" fmla="*/ 243349 w 1651820"/>
              <a:gd name="connsiteY11" fmla="*/ 0 h 188165"/>
              <a:gd name="connsiteX12" fmla="*/ 0 w 1651820"/>
              <a:gd name="connsiteY12" fmla="*/ 51620 h 188165"/>
              <a:gd name="connsiteX0" fmla="*/ 0 w 1651820"/>
              <a:gd name="connsiteY0" fmla="*/ 51620 h 188165"/>
              <a:gd name="connsiteX1" fmla="*/ 272846 w 1651820"/>
              <a:gd name="connsiteY1" fmla="*/ 132736 h 188165"/>
              <a:gd name="connsiteX2" fmla="*/ 255946 w 1651820"/>
              <a:gd name="connsiteY2" fmla="*/ 67290 h 188165"/>
              <a:gd name="connsiteX3" fmla="*/ 1063543 w 1651820"/>
              <a:gd name="connsiteY3" fmla="*/ 93468 h 188165"/>
              <a:gd name="connsiteX4" fmla="*/ 1134397 w 1651820"/>
              <a:gd name="connsiteY4" fmla="*/ 183863 h 188165"/>
              <a:gd name="connsiteX5" fmla="*/ 1641373 w 1651820"/>
              <a:gd name="connsiteY5" fmla="*/ 188165 h 188165"/>
              <a:gd name="connsiteX6" fmla="*/ 1605670 w 1651820"/>
              <a:gd name="connsiteY6" fmla="*/ 109200 h 188165"/>
              <a:gd name="connsiteX7" fmla="*/ 1651820 w 1651820"/>
              <a:gd name="connsiteY7" fmla="*/ 29497 h 188165"/>
              <a:gd name="connsiteX8" fmla="*/ 1128252 w 1651820"/>
              <a:gd name="connsiteY8" fmla="*/ 14749 h 188165"/>
              <a:gd name="connsiteX9" fmla="*/ 1067599 w 1651820"/>
              <a:gd name="connsiteY9" fmla="*/ 85418 h 188165"/>
              <a:gd name="connsiteX10" fmla="*/ 254779 w 1651820"/>
              <a:gd name="connsiteY10" fmla="*/ 67351 h 188165"/>
              <a:gd name="connsiteX11" fmla="*/ 243349 w 1651820"/>
              <a:gd name="connsiteY11" fmla="*/ 0 h 188165"/>
              <a:gd name="connsiteX12" fmla="*/ 0 w 1651820"/>
              <a:gd name="connsiteY12" fmla="*/ 51620 h 188165"/>
              <a:gd name="connsiteX0" fmla="*/ 0 w 1665155"/>
              <a:gd name="connsiteY0" fmla="*/ 51620 h 188165"/>
              <a:gd name="connsiteX1" fmla="*/ 272846 w 1665155"/>
              <a:gd name="connsiteY1" fmla="*/ 132736 h 188165"/>
              <a:gd name="connsiteX2" fmla="*/ 255946 w 1665155"/>
              <a:gd name="connsiteY2" fmla="*/ 67290 h 188165"/>
              <a:gd name="connsiteX3" fmla="*/ 1063543 w 1665155"/>
              <a:gd name="connsiteY3" fmla="*/ 93468 h 188165"/>
              <a:gd name="connsiteX4" fmla="*/ 1134397 w 1665155"/>
              <a:gd name="connsiteY4" fmla="*/ 183863 h 188165"/>
              <a:gd name="connsiteX5" fmla="*/ 1641373 w 1665155"/>
              <a:gd name="connsiteY5" fmla="*/ 188165 h 188165"/>
              <a:gd name="connsiteX6" fmla="*/ 1605670 w 1665155"/>
              <a:gd name="connsiteY6" fmla="*/ 109200 h 188165"/>
              <a:gd name="connsiteX7" fmla="*/ 1665155 w 1665155"/>
              <a:gd name="connsiteY7" fmla="*/ 35212 h 188165"/>
              <a:gd name="connsiteX8" fmla="*/ 1128252 w 1665155"/>
              <a:gd name="connsiteY8" fmla="*/ 14749 h 188165"/>
              <a:gd name="connsiteX9" fmla="*/ 1067599 w 1665155"/>
              <a:gd name="connsiteY9" fmla="*/ 85418 h 188165"/>
              <a:gd name="connsiteX10" fmla="*/ 254779 w 1665155"/>
              <a:gd name="connsiteY10" fmla="*/ 67351 h 188165"/>
              <a:gd name="connsiteX11" fmla="*/ 243349 w 1665155"/>
              <a:gd name="connsiteY11" fmla="*/ 0 h 188165"/>
              <a:gd name="connsiteX12" fmla="*/ 0 w 166515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54779 w 1672775"/>
              <a:gd name="connsiteY10" fmla="*/ 67351 h 188165"/>
              <a:gd name="connsiteX11" fmla="*/ 243349 w 1672775"/>
              <a:gd name="connsiteY11" fmla="*/ 0 h 188165"/>
              <a:gd name="connsiteX12" fmla="*/ 0 w 167277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54779 w 1672775"/>
              <a:gd name="connsiteY10" fmla="*/ 67351 h 188165"/>
              <a:gd name="connsiteX11" fmla="*/ 243349 w 1672775"/>
              <a:gd name="connsiteY11" fmla="*/ 0 h 188165"/>
              <a:gd name="connsiteX12" fmla="*/ 0 w 167277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54779 w 1672775"/>
              <a:gd name="connsiteY10" fmla="*/ 44491 h 188165"/>
              <a:gd name="connsiteX11" fmla="*/ 243349 w 1672775"/>
              <a:gd name="connsiteY11" fmla="*/ 0 h 188165"/>
              <a:gd name="connsiteX12" fmla="*/ 0 w 167277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54779 w 1672775"/>
              <a:gd name="connsiteY10" fmla="*/ 44491 h 188165"/>
              <a:gd name="connsiteX11" fmla="*/ 243349 w 1672775"/>
              <a:gd name="connsiteY11" fmla="*/ 0 h 188165"/>
              <a:gd name="connsiteX12" fmla="*/ 0 w 167277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54779 w 1672775"/>
              <a:gd name="connsiteY10" fmla="*/ 44491 h 188165"/>
              <a:gd name="connsiteX11" fmla="*/ 243349 w 1672775"/>
              <a:gd name="connsiteY11" fmla="*/ 0 h 188165"/>
              <a:gd name="connsiteX12" fmla="*/ 0 w 1672775"/>
              <a:gd name="connsiteY12" fmla="*/ 51620 h 188165"/>
              <a:gd name="connsiteX0" fmla="*/ 0 w 1672775"/>
              <a:gd name="connsiteY0" fmla="*/ 51620 h 188165"/>
              <a:gd name="connsiteX1" fmla="*/ 272846 w 1672775"/>
              <a:gd name="connsiteY1" fmla="*/ 132736 h 188165"/>
              <a:gd name="connsiteX2" fmla="*/ 255946 w 1672775"/>
              <a:gd name="connsiteY2" fmla="*/ 67290 h 188165"/>
              <a:gd name="connsiteX3" fmla="*/ 1063543 w 1672775"/>
              <a:gd name="connsiteY3" fmla="*/ 93468 h 188165"/>
              <a:gd name="connsiteX4" fmla="*/ 1134397 w 1672775"/>
              <a:gd name="connsiteY4" fmla="*/ 183863 h 188165"/>
              <a:gd name="connsiteX5" fmla="*/ 1641373 w 1672775"/>
              <a:gd name="connsiteY5" fmla="*/ 188165 h 188165"/>
              <a:gd name="connsiteX6" fmla="*/ 1605670 w 1672775"/>
              <a:gd name="connsiteY6" fmla="*/ 109200 h 188165"/>
              <a:gd name="connsiteX7" fmla="*/ 1672775 w 1672775"/>
              <a:gd name="connsiteY7" fmla="*/ 23782 h 188165"/>
              <a:gd name="connsiteX8" fmla="*/ 1128252 w 1672775"/>
              <a:gd name="connsiteY8" fmla="*/ 14749 h 188165"/>
              <a:gd name="connsiteX9" fmla="*/ 1067599 w 1672775"/>
              <a:gd name="connsiteY9" fmla="*/ 85418 h 188165"/>
              <a:gd name="connsiteX10" fmla="*/ 249064 w 1672775"/>
              <a:gd name="connsiteY10" fmla="*/ 63541 h 188165"/>
              <a:gd name="connsiteX11" fmla="*/ 243349 w 1672775"/>
              <a:gd name="connsiteY11" fmla="*/ 0 h 188165"/>
              <a:gd name="connsiteX12" fmla="*/ 0 w 1672775"/>
              <a:gd name="connsiteY12" fmla="*/ 51620 h 1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2775" h="188165">
                <a:moveTo>
                  <a:pt x="0" y="51620"/>
                </a:moveTo>
                <a:lnTo>
                  <a:pt x="272846" y="132736"/>
                </a:lnTo>
                <a:cubicBezTo>
                  <a:pt x="267213" y="110921"/>
                  <a:pt x="247946" y="67169"/>
                  <a:pt x="255946" y="67290"/>
                </a:cubicBezTo>
                <a:cubicBezTo>
                  <a:pt x="358605" y="68843"/>
                  <a:pt x="794344" y="84742"/>
                  <a:pt x="1063543" y="93468"/>
                </a:cubicBezTo>
                <a:lnTo>
                  <a:pt x="1134397" y="183863"/>
                </a:lnTo>
                <a:lnTo>
                  <a:pt x="1641373" y="188165"/>
                </a:lnTo>
                <a:lnTo>
                  <a:pt x="1605670" y="109200"/>
                </a:lnTo>
                <a:lnTo>
                  <a:pt x="1672775" y="23782"/>
                </a:lnTo>
                <a:lnTo>
                  <a:pt x="1128252" y="14749"/>
                </a:lnTo>
                <a:lnTo>
                  <a:pt x="1067599" y="85418"/>
                </a:lnTo>
                <a:lnTo>
                  <a:pt x="249064" y="63541"/>
                </a:lnTo>
                <a:cubicBezTo>
                  <a:pt x="245254" y="46806"/>
                  <a:pt x="247159" y="22450"/>
                  <a:pt x="243349" y="0"/>
                </a:cubicBezTo>
                <a:lnTo>
                  <a:pt x="0" y="5162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39957" name="TextBox 3"/>
          <p:cNvSpPr txBox="1">
            <a:spLocks noChangeArrowheads="1"/>
          </p:cNvSpPr>
          <p:nvPr/>
        </p:nvSpPr>
        <p:spPr bwMode="auto">
          <a:xfrm>
            <a:off x="6996113" y="2263775"/>
            <a:ext cx="19732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solidFill>
                  <a:srgbClr val="000000"/>
                </a:solidFill>
                <a:latin typeface="Times New Roman" pitchFamily="18" charset="0"/>
              </a:rPr>
              <a:t>d = optic nerve</a:t>
            </a:r>
          </a:p>
          <a:p>
            <a:pPr eaLnBrk="1" hangingPunct="1"/>
            <a:r>
              <a:rPr lang="en-US" sz="1600">
                <a:solidFill>
                  <a:srgbClr val="000000"/>
                </a:solidFill>
                <a:latin typeface="Times New Roman" pitchFamily="18" charset="0"/>
              </a:rPr>
              <a:t>c = optic chiasm</a:t>
            </a:r>
          </a:p>
          <a:p>
            <a:pPr eaLnBrk="1" hangingPunct="1"/>
            <a:r>
              <a:rPr lang="en-US" sz="1600">
                <a:solidFill>
                  <a:srgbClr val="000000"/>
                </a:solidFill>
                <a:latin typeface="Times New Roman" pitchFamily="18" charset="0"/>
              </a:rPr>
              <a:t>g = thalamus</a:t>
            </a:r>
          </a:p>
          <a:p>
            <a:pPr eaLnBrk="1" hangingPunct="1"/>
            <a:r>
              <a:rPr lang="en-US" sz="1600">
                <a:solidFill>
                  <a:srgbClr val="000000"/>
                </a:solidFill>
                <a:latin typeface="Times New Roman" pitchFamily="18" charset="0"/>
              </a:rPr>
              <a:t>Rv = right visual ctx</a:t>
            </a:r>
          </a:p>
        </p:txBody>
      </p:sp>
      <p:sp>
        <p:nvSpPr>
          <p:cNvPr id="39958" name="Rectangle 2"/>
          <p:cNvSpPr>
            <a:spLocks noGrp="1" noChangeArrowheads="1"/>
          </p:cNvSpPr>
          <p:nvPr>
            <p:ph type="title"/>
          </p:nvPr>
        </p:nvSpPr>
        <p:spPr>
          <a:xfrm>
            <a:off x="199670" y="602732"/>
            <a:ext cx="4215168" cy="4651656"/>
          </a:xfrm>
        </p:spPr>
        <p:txBody>
          <a:bodyPr lIns="92075" tIns="46038" rIns="92075" bIns="46038"/>
          <a:lstStyle/>
          <a:p>
            <a:pPr eaLnBrk="1" hangingPunct="1"/>
            <a:r>
              <a:rPr lang="en-US" sz="2800" dirty="0" smtClean="0">
                <a:latin typeface="Segoe UI" pitchFamily="34" charset="0"/>
                <a:ea typeface="Segoe UI" pitchFamily="34" charset="0"/>
                <a:cs typeface="Segoe UI" pitchFamily="34" charset="0"/>
              </a:rPr>
              <a:t>What happens when you cross your eyes?</a:t>
            </a:r>
            <a:br>
              <a:rPr lang="en-US" sz="2800" dirty="0" smtClean="0">
                <a:latin typeface="Segoe UI" pitchFamily="34" charset="0"/>
                <a:ea typeface="Segoe UI" pitchFamily="34" charset="0"/>
                <a:cs typeface="Segoe UI" pitchFamily="34" charset="0"/>
              </a:rPr>
            </a:br>
            <a:r>
              <a:rPr lang="en-US" sz="2800" dirty="0">
                <a:latin typeface="Segoe UI" pitchFamily="34" charset="0"/>
                <a:ea typeface="Segoe UI" pitchFamily="34" charset="0"/>
                <a:cs typeface="Segoe UI" pitchFamily="34" charset="0"/>
              </a:rPr>
              <a:t/>
            </a:r>
            <a:br>
              <a:rPr lang="en-US" sz="2800" dirty="0">
                <a:latin typeface="Segoe UI" pitchFamily="34" charset="0"/>
                <a:ea typeface="Segoe UI" pitchFamily="34" charset="0"/>
                <a:cs typeface="Segoe UI" pitchFamily="34" charset="0"/>
              </a:rPr>
            </a:br>
            <a:r>
              <a:rPr lang="en-US" sz="2800" dirty="0" smtClean="0">
                <a:latin typeface="Segoe UI" pitchFamily="34" charset="0"/>
                <a:ea typeface="Segoe UI" pitchFamily="34" charset="0"/>
                <a:cs typeface="Segoe UI" pitchFamily="34" charset="0"/>
              </a:rPr>
              <a:t>Now the image is projected onto only one half of the retina.</a:t>
            </a:r>
            <a:br>
              <a:rPr lang="en-US" sz="2800" dirty="0" smtClean="0">
                <a:latin typeface="Segoe UI" pitchFamily="34" charset="0"/>
                <a:ea typeface="Segoe UI" pitchFamily="34" charset="0"/>
                <a:cs typeface="Segoe UI" pitchFamily="34" charset="0"/>
              </a:rPr>
            </a:br>
            <a:r>
              <a:rPr lang="en-US" sz="2800" dirty="0" smtClean="0">
                <a:latin typeface="Segoe UI" pitchFamily="34" charset="0"/>
                <a:ea typeface="Segoe UI" pitchFamily="34" charset="0"/>
                <a:cs typeface="Segoe UI" pitchFamily="34" charset="0"/>
              </a:rPr>
              <a:t/>
            </a:r>
            <a:br>
              <a:rPr lang="en-US" sz="2800" dirty="0" smtClean="0">
                <a:latin typeface="Segoe UI" pitchFamily="34" charset="0"/>
                <a:ea typeface="Segoe UI" pitchFamily="34" charset="0"/>
                <a:cs typeface="Segoe UI" pitchFamily="34" charset="0"/>
              </a:rPr>
            </a:br>
            <a:r>
              <a:rPr lang="en-US" sz="2800" dirty="0" smtClean="0">
                <a:latin typeface="Segoe UI" pitchFamily="34" charset="0"/>
                <a:ea typeface="Segoe UI" pitchFamily="34" charset="0"/>
                <a:cs typeface="Segoe UI" pitchFamily="34" charset="0"/>
              </a:rPr>
              <a:t>Two important things happen…</a:t>
            </a:r>
            <a:endParaRPr lang="en-US" sz="2400" dirty="0" smtClean="0">
              <a:latin typeface="Segoe UI" pitchFamily="34" charset="0"/>
              <a:ea typeface="Segoe UI" pitchFamily="34" charset="0"/>
              <a:cs typeface="Segoe UI" pitchFamily="34" charset="0"/>
            </a:endParaRPr>
          </a:p>
        </p:txBody>
      </p:sp>
      <p:cxnSp>
        <p:nvCxnSpPr>
          <p:cNvPr id="82" name="Straight Connector 81"/>
          <p:cNvCxnSpPr/>
          <p:nvPr/>
        </p:nvCxnSpPr>
        <p:spPr>
          <a:xfrm flipV="1">
            <a:off x="5037138" y="387350"/>
            <a:ext cx="1576387" cy="177006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8202" idx="0"/>
          </p:cNvCxnSpPr>
          <p:nvPr/>
        </p:nvCxnSpPr>
        <p:spPr>
          <a:xfrm flipH="1" flipV="1">
            <a:off x="5006975" y="250825"/>
            <a:ext cx="1503363" cy="1906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94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00"/>
                                        <p:tgtEl>
                                          <p:spTgt spid="95"/>
                                        </p:tgtEl>
                                      </p:cBhvr>
                                    </p:animEffect>
                                  </p:childTnLst>
                                </p:cTn>
                              </p:par>
                              <p:par>
                                <p:cTn id="8" presetID="22" presetClass="entr" presetSubtype="4"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down)">
                                      <p:cBhvr>
                                        <p:cTn id="10" dur="500"/>
                                        <p:tgtEl>
                                          <p:spTgt spid="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37"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outVertical)">
                                      <p:cBhvr>
                                        <p:cTn id="23" dur="500"/>
                                        <p:tgtEl>
                                          <p:spTgt spid="24"/>
                                        </p:tgtEl>
                                      </p:cBhvr>
                                    </p:animEffect>
                                  </p:childTnLst>
                                </p:cTn>
                              </p:par>
                              <p:par>
                                <p:cTn id="24" presetID="16" presetClass="entr" presetSubtype="37"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outVertical)">
                                      <p:cBhvr>
                                        <p:cTn id="26" dur="500"/>
                                        <p:tgtEl>
                                          <p:spTgt spid="2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37"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outVertical)">
                                      <p:cBhvr>
                                        <p:cTn id="31" dur="500"/>
                                        <p:tgtEl>
                                          <p:spTgt spid="28"/>
                                        </p:tgtEl>
                                      </p:cBhvr>
                                    </p:animEffect>
                                  </p:childTnLst>
                                </p:cTn>
                              </p:par>
                              <p:par>
                                <p:cTn id="32" presetID="16" presetClass="entr" presetSubtype="37"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out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2318</TotalTime>
  <Words>2802</Words>
  <Application>Microsoft Office PowerPoint</Application>
  <PresentationFormat>On-screen Show (4:3)</PresentationFormat>
  <Paragraphs>299</Paragraphs>
  <Slides>54</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OCRATTRegular</vt:lpstr>
      <vt:lpstr>Segoe UI</vt:lpstr>
      <vt:lpstr>Times New Roman</vt:lpstr>
      <vt:lpstr>Verdana</vt:lpstr>
      <vt:lpstr>Wingdings</vt:lpstr>
      <vt:lpstr>Default Design</vt:lpstr>
      <vt:lpstr>PowerPoint Presentation</vt:lpstr>
      <vt:lpstr>PowerPoint Presentation</vt:lpstr>
      <vt:lpstr>Visual Pathways from Retina to CNS </vt:lpstr>
      <vt:lpstr>PowerPoint Presentation</vt:lpstr>
      <vt:lpstr>PowerPoint Presentation</vt:lpstr>
      <vt:lpstr>PowerPoint Presentation</vt:lpstr>
      <vt:lpstr>Prey animal: eyes on side of the head -  each eye gets a different image</vt:lpstr>
      <vt:lpstr>Human OR Predator: Two (slightly different) Pictures of the Same Thing  Your ocular muscles insure that the image in each eye is split equally across nasal and temporal retinas</vt:lpstr>
      <vt:lpstr>What happens when you cross your eyes?  Now the image is projected onto only one half of the retina.  Two important things happen…</vt:lpstr>
      <vt:lpstr>PowerPoint Presentation</vt:lpstr>
      <vt:lpstr>PowerPoint Presentation</vt:lpstr>
      <vt:lpstr>PowerPoint Presentation</vt:lpstr>
      <vt:lpstr>VISUAL PROCESSING IN CORTEX</vt:lpstr>
      <vt:lpstr>PowerPoint Presentation</vt:lpstr>
      <vt:lpstr>PowerPoint Presentation</vt:lpstr>
      <vt:lpstr>PowerPoint Presentation</vt:lpstr>
      <vt:lpstr>PowerPoint Presentation</vt:lpstr>
      <vt:lpstr>Primary Visual Cortex is a VAST ARRAY of HYPERCOLUMNS (this example shows three hypercolumns)</vt:lpstr>
      <vt:lpstr>What does this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On The Visual Thalamus and visual cortex see ch. 3 of your book…</vt:lpstr>
      <vt:lpstr>What can visual cortex teach us about the nature/nurture debate?</vt:lpstr>
      <vt:lpstr>Effects of Experience on Ocular Dominance Columns</vt:lpstr>
      <vt:lpstr>PowerPoint Presentation</vt:lpstr>
      <vt:lpstr>Effects of Experience on Ocular Dominance Columns</vt:lpstr>
      <vt:lpstr>Effects of Experience on Occular Dominance Columns</vt:lpstr>
      <vt:lpstr>Effects of Experience on Occular Dominance Columns</vt:lpstr>
      <vt:lpstr>Sorry Empiricists!</vt:lpstr>
      <vt:lpstr>What Happens If Sight Returns in Adulthood?</vt:lpstr>
      <vt:lpstr>Effects of Experience on Orientation Specificity</vt:lpstr>
      <vt:lpstr>Are feature detectors ‘built in’?</vt:lpstr>
      <vt:lpstr>What is ‘teaching’?</vt:lpstr>
      <vt:lpstr>PowerPoint Presentation</vt:lpstr>
      <vt:lpstr>Comments on Chapter 4: How does this relate to lecture material?</vt:lpstr>
      <vt:lpstr>Comments on Chapter 4: How does this relate to lecture material?</vt:lpstr>
      <vt:lpstr>Comments on Chapter 4: How does this relate to lecture material?</vt:lpstr>
      <vt:lpstr>Comments on Chapter 6: How does this relate to lecture material?</vt:lpstr>
      <vt:lpstr>Comments on Chapter 6: How does this relate to lecture material?</vt:lpstr>
      <vt:lpstr>Comments on Chapter 7: How does this relate to lecture material?</vt:lpstr>
      <vt:lpstr>Comments on Chapter 7: How does this relate to lecture material?</vt:lpstr>
      <vt:lpstr>Comments on Chapter 7: How does this relate to lecture material?</vt:lpstr>
    </vt:vector>
  </TitlesOfParts>
  <Company>FSU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Johnson</dc:creator>
  <cp:lastModifiedBy>Johnson, James</cp:lastModifiedBy>
  <cp:revision>228</cp:revision>
  <cp:lastPrinted>2000-11-17T13:12:36Z</cp:lastPrinted>
  <dcterms:created xsi:type="dcterms:W3CDTF">2000-04-04T12:16:26Z</dcterms:created>
  <dcterms:modified xsi:type="dcterms:W3CDTF">2013-11-20T19:51:16Z</dcterms:modified>
</cp:coreProperties>
</file>